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sk-SK" smtClean="0"/>
              <a:t>Upravte štýly predlohy textu</a:t>
            </a:r>
            <a:endParaRPr lang="sk-SK"/>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Kliknutím upravte štýl predlohy podnadpisov</a:t>
            </a:r>
            <a:endParaRPr lang="sk-SK"/>
          </a:p>
        </p:txBody>
      </p:sp>
      <p:sp>
        <p:nvSpPr>
          <p:cNvPr id="4" name="Zástupný objekt pre dátum 3"/>
          <p:cNvSpPr>
            <a:spLocks noGrp="1"/>
          </p:cNvSpPr>
          <p:nvPr>
            <p:ph type="dt" sz="half" idx="10"/>
          </p:nvPr>
        </p:nvSpPr>
        <p:spPr/>
        <p:txBody>
          <a:bodyPr/>
          <a:lstStyle/>
          <a:p>
            <a:fld id="{7A77C0AC-EEBF-4F46-865A-92E8E729A778}" type="datetimeFigureOut">
              <a:rPr lang="sk-SK" smtClean="0"/>
              <a:t>27. 8. 2021</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206052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objekt pre zvislý text 2"/>
          <p:cNvSpPr>
            <a:spLocks noGrp="1"/>
          </p:cNvSpPr>
          <p:nvPr>
            <p:ph type="body" orient="vert" idx="1"/>
          </p:nvPr>
        </p:nvSpPr>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objekt pre dátum 3"/>
          <p:cNvSpPr>
            <a:spLocks noGrp="1"/>
          </p:cNvSpPr>
          <p:nvPr>
            <p:ph type="dt" sz="half" idx="10"/>
          </p:nvPr>
        </p:nvSpPr>
        <p:spPr/>
        <p:txBody>
          <a:bodyPr/>
          <a:lstStyle/>
          <a:p>
            <a:fld id="{7A77C0AC-EEBF-4F46-865A-92E8E729A778}" type="datetimeFigureOut">
              <a:rPr lang="sk-SK" smtClean="0"/>
              <a:t>27. 8. 2021</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3385977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8724900" y="365125"/>
            <a:ext cx="2628900" cy="5811838"/>
          </a:xfrm>
        </p:spPr>
        <p:txBody>
          <a:bodyPr vert="eaVert"/>
          <a:lstStyle/>
          <a:p>
            <a:r>
              <a:rPr lang="sk-SK" smtClean="0"/>
              <a:t>Upravte štýly predlohy textu</a:t>
            </a:r>
            <a:endParaRPr lang="sk-SK"/>
          </a:p>
        </p:txBody>
      </p:sp>
      <p:sp>
        <p:nvSpPr>
          <p:cNvPr id="3" name="Zástupný objekt pre zvislý text 2"/>
          <p:cNvSpPr>
            <a:spLocks noGrp="1"/>
          </p:cNvSpPr>
          <p:nvPr>
            <p:ph type="body" orient="vert" idx="1"/>
          </p:nvPr>
        </p:nvSpPr>
        <p:spPr>
          <a:xfrm>
            <a:off x="838200" y="365125"/>
            <a:ext cx="7734300" cy="5811838"/>
          </a:xfrm>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objekt pre dátum 3"/>
          <p:cNvSpPr>
            <a:spLocks noGrp="1"/>
          </p:cNvSpPr>
          <p:nvPr>
            <p:ph type="dt" sz="half" idx="10"/>
          </p:nvPr>
        </p:nvSpPr>
        <p:spPr/>
        <p:txBody>
          <a:bodyPr/>
          <a:lstStyle/>
          <a:p>
            <a:fld id="{7A77C0AC-EEBF-4F46-865A-92E8E729A778}" type="datetimeFigureOut">
              <a:rPr lang="sk-SK" smtClean="0"/>
              <a:t>27. 8. 2021</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1691236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objekt pre obsah 2"/>
          <p:cNvSpPr>
            <a:spLocks noGrp="1"/>
          </p:cNvSpPr>
          <p:nvPr>
            <p:ph idx="1"/>
          </p:nvPr>
        </p:nvSpPr>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objekt pre dátum 3"/>
          <p:cNvSpPr>
            <a:spLocks noGrp="1"/>
          </p:cNvSpPr>
          <p:nvPr>
            <p:ph type="dt" sz="half" idx="10"/>
          </p:nvPr>
        </p:nvSpPr>
        <p:spPr/>
        <p:txBody>
          <a:bodyPr/>
          <a:lstStyle/>
          <a:p>
            <a:fld id="{7A77C0AC-EEBF-4F46-865A-92E8E729A778}" type="datetimeFigureOut">
              <a:rPr lang="sk-SK" smtClean="0"/>
              <a:t>27. 8. 2021</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3387975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sk-SK" smtClean="0"/>
              <a:t>Upravte štýly predlohy textu</a:t>
            </a:r>
            <a:endParaRPr lang="sk-SK"/>
          </a:p>
        </p:txBody>
      </p:sp>
      <p:sp>
        <p:nvSpPr>
          <p:cNvPr id="3" name="Zástupný objekt pre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Upraviť štýly predlohy textu</a:t>
            </a:r>
          </a:p>
        </p:txBody>
      </p:sp>
      <p:sp>
        <p:nvSpPr>
          <p:cNvPr id="4" name="Zástupný objekt pre dátum 3"/>
          <p:cNvSpPr>
            <a:spLocks noGrp="1"/>
          </p:cNvSpPr>
          <p:nvPr>
            <p:ph type="dt" sz="half" idx="10"/>
          </p:nvPr>
        </p:nvSpPr>
        <p:spPr/>
        <p:txBody>
          <a:bodyPr/>
          <a:lstStyle/>
          <a:p>
            <a:fld id="{7A77C0AC-EEBF-4F46-865A-92E8E729A778}" type="datetimeFigureOut">
              <a:rPr lang="sk-SK" smtClean="0"/>
              <a:t>27. 8. 2021</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1912579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objekt pre obsah 2"/>
          <p:cNvSpPr>
            <a:spLocks noGrp="1"/>
          </p:cNvSpPr>
          <p:nvPr>
            <p:ph sz="half" idx="1"/>
          </p:nvPr>
        </p:nvSpPr>
        <p:spPr>
          <a:xfrm>
            <a:off x="838200" y="1825625"/>
            <a:ext cx="5181600" cy="4351338"/>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objekt pre obsah 3"/>
          <p:cNvSpPr>
            <a:spLocks noGrp="1"/>
          </p:cNvSpPr>
          <p:nvPr>
            <p:ph sz="half" idx="2"/>
          </p:nvPr>
        </p:nvSpPr>
        <p:spPr>
          <a:xfrm>
            <a:off x="6172200" y="1825625"/>
            <a:ext cx="5181600" cy="4351338"/>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objekt pre dátum 4"/>
          <p:cNvSpPr>
            <a:spLocks noGrp="1"/>
          </p:cNvSpPr>
          <p:nvPr>
            <p:ph type="dt" sz="half" idx="10"/>
          </p:nvPr>
        </p:nvSpPr>
        <p:spPr/>
        <p:txBody>
          <a:bodyPr/>
          <a:lstStyle/>
          <a:p>
            <a:fld id="{7A77C0AC-EEBF-4F46-865A-92E8E729A778}" type="datetimeFigureOut">
              <a:rPr lang="sk-SK" smtClean="0"/>
              <a:t>27. 8. 2021</a:t>
            </a:fld>
            <a:endParaRPr lang="sk-SK"/>
          </a:p>
        </p:txBody>
      </p:sp>
      <p:sp>
        <p:nvSpPr>
          <p:cNvPr id="6" name="Zástupný objekt pre pätu 5"/>
          <p:cNvSpPr>
            <a:spLocks noGrp="1"/>
          </p:cNvSpPr>
          <p:nvPr>
            <p:ph type="ftr" sz="quarter" idx="11"/>
          </p:nvPr>
        </p:nvSpPr>
        <p:spPr/>
        <p:txBody>
          <a:bodyPr/>
          <a:lstStyle/>
          <a:p>
            <a:endParaRPr lang="sk-SK"/>
          </a:p>
        </p:txBody>
      </p:sp>
      <p:sp>
        <p:nvSpPr>
          <p:cNvPr id="7" name="Zástupný objekt pre číslo snímky 6"/>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2942226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sk-SK" smtClean="0"/>
              <a:t>Upravte štýly predlohy textu</a:t>
            </a:r>
            <a:endParaRPr lang="sk-SK"/>
          </a:p>
        </p:txBody>
      </p:sp>
      <p:sp>
        <p:nvSpPr>
          <p:cNvPr id="3" name="Zástupný objekt pre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4" name="Zástupný objekt pre obsah 3"/>
          <p:cNvSpPr>
            <a:spLocks noGrp="1"/>
          </p:cNvSpPr>
          <p:nvPr>
            <p:ph sz="half" idx="2"/>
          </p:nvPr>
        </p:nvSpPr>
        <p:spPr>
          <a:xfrm>
            <a:off x="839788" y="2505075"/>
            <a:ext cx="5157787" cy="3684588"/>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objekt pre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6" name="Zástupný objekt pre obsah 5"/>
          <p:cNvSpPr>
            <a:spLocks noGrp="1"/>
          </p:cNvSpPr>
          <p:nvPr>
            <p:ph sz="quarter" idx="4"/>
          </p:nvPr>
        </p:nvSpPr>
        <p:spPr>
          <a:xfrm>
            <a:off x="6172200" y="2505075"/>
            <a:ext cx="5183188" cy="3684588"/>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objekt pre dátum 6"/>
          <p:cNvSpPr>
            <a:spLocks noGrp="1"/>
          </p:cNvSpPr>
          <p:nvPr>
            <p:ph type="dt" sz="half" idx="10"/>
          </p:nvPr>
        </p:nvSpPr>
        <p:spPr/>
        <p:txBody>
          <a:bodyPr/>
          <a:lstStyle/>
          <a:p>
            <a:fld id="{7A77C0AC-EEBF-4F46-865A-92E8E729A778}" type="datetimeFigureOut">
              <a:rPr lang="sk-SK" smtClean="0"/>
              <a:t>27. 8. 2021</a:t>
            </a:fld>
            <a:endParaRPr lang="sk-SK"/>
          </a:p>
        </p:txBody>
      </p:sp>
      <p:sp>
        <p:nvSpPr>
          <p:cNvPr id="8" name="Zástupný objekt pre pätu 7"/>
          <p:cNvSpPr>
            <a:spLocks noGrp="1"/>
          </p:cNvSpPr>
          <p:nvPr>
            <p:ph type="ftr" sz="quarter" idx="11"/>
          </p:nvPr>
        </p:nvSpPr>
        <p:spPr/>
        <p:txBody>
          <a:bodyPr/>
          <a:lstStyle/>
          <a:p>
            <a:endParaRPr lang="sk-SK"/>
          </a:p>
        </p:txBody>
      </p:sp>
      <p:sp>
        <p:nvSpPr>
          <p:cNvPr id="9" name="Zástupný objekt pre číslo snímky 8"/>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959265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objekt pre dátum 2"/>
          <p:cNvSpPr>
            <a:spLocks noGrp="1"/>
          </p:cNvSpPr>
          <p:nvPr>
            <p:ph type="dt" sz="half" idx="10"/>
          </p:nvPr>
        </p:nvSpPr>
        <p:spPr/>
        <p:txBody>
          <a:bodyPr/>
          <a:lstStyle/>
          <a:p>
            <a:fld id="{7A77C0AC-EEBF-4F46-865A-92E8E729A778}" type="datetimeFigureOut">
              <a:rPr lang="sk-SK" smtClean="0"/>
              <a:t>27. 8. 2021</a:t>
            </a:fld>
            <a:endParaRPr lang="sk-SK"/>
          </a:p>
        </p:txBody>
      </p:sp>
      <p:sp>
        <p:nvSpPr>
          <p:cNvPr id="4" name="Zástupný objekt pre pätu 3"/>
          <p:cNvSpPr>
            <a:spLocks noGrp="1"/>
          </p:cNvSpPr>
          <p:nvPr>
            <p:ph type="ftr" sz="quarter" idx="11"/>
          </p:nvPr>
        </p:nvSpPr>
        <p:spPr/>
        <p:txBody>
          <a:bodyPr/>
          <a:lstStyle/>
          <a:p>
            <a:endParaRPr lang="sk-SK"/>
          </a:p>
        </p:txBody>
      </p:sp>
      <p:sp>
        <p:nvSpPr>
          <p:cNvPr id="5" name="Zástupný objekt pre číslo snímky 4"/>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3850958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p:cNvSpPr>
            <a:spLocks noGrp="1"/>
          </p:cNvSpPr>
          <p:nvPr>
            <p:ph type="dt" sz="half" idx="10"/>
          </p:nvPr>
        </p:nvSpPr>
        <p:spPr/>
        <p:txBody>
          <a:bodyPr/>
          <a:lstStyle/>
          <a:p>
            <a:fld id="{7A77C0AC-EEBF-4F46-865A-92E8E729A778}" type="datetimeFigureOut">
              <a:rPr lang="sk-SK" smtClean="0"/>
              <a:t>27. 8. 2021</a:t>
            </a:fld>
            <a:endParaRPr lang="sk-SK"/>
          </a:p>
        </p:txBody>
      </p:sp>
      <p:sp>
        <p:nvSpPr>
          <p:cNvPr id="3" name="Zástupný objekt pre pätu 2"/>
          <p:cNvSpPr>
            <a:spLocks noGrp="1"/>
          </p:cNvSpPr>
          <p:nvPr>
            <p:ph type="ftr" sz="quarter" idx="11"/>
          </p:nvPr>
        </p:nvSpPr>
        <p:spPr/>
        <p:txBody>
          <a:bodyPr/>
          <a:lstStyle/>
          <a:p>
            <a:endParaRPr lang="sk-SK"/>
          </a:p>
        </p:txBody>
      </p:sp>
      <p:sp>
        <p:nvSpPr>
          <p:cNvPr id="4" name="Zástupný objekt pre číslo snímky 3"/>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3086820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smtClean="0"/>
              <a:t>Upravte štýly predlohy textu</a:t>
            </a:r>
            <a:endParaRPr lang="sk-SK"/>
          </a:p>
        </p:txBody>
      </p:sp>
      <p:sp>
        <p:nvSpPr>
          <p:cNvPr id="3" name="Zástupný objekt pre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objekt pr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Upraviť štýly predlohy textu</a:t>
            </a:r>
          </a:p>
        </p:txBody>
      </p:sp>
      <p:sp>
        <p:nvSpPr>
          <p:cNvPr id="5" name="Zástupný objekt pre dátum 4"/>
          <p:cNvSpPr>
            <a:spLocks noGrp="1"/>
          </p:cNvSpPr>
          <p:nvPr>
            <p:ph type="dt" sz="half" idx="10"/>
          </p:nvPr>
        </p:nvSpPr>
        <p:spPr/>
        <p:txBody>
          <a:bodyPr/>
          <a:lstStyle/>
          <a:p>
            <a:fld id="{7A77C0AC-EEBF-4F46-865A-92E8E729A778}" type="datetimeFigureOut">
              <a:rPr lang="sk-SK" smtClean="0"/>
              <a:t>27. 8. 2021</a:t>
            </a:fld>
            <a:endParaRPr lang="sk-SK"/>
          </a:p>
        </p:txBody>
      </p:sp>
      <p:sp>
        <p:nvSpPr>
          <p:cNvPr id="6" name="Zástupný objekt pre pätu 5"/>
          <p:cNvSpPr>
            <a:spLocks noGrp="1"/>
          </p:cNvSpPr>
          <p:nvPr>
            <p:ph type="ftr" sz="quarter" idx="11"/>
          </p:nvPr>
        </p:nvSpPr>
        <p:spPr/>
        <p:txBody>
          <a:bodyPr/>
          <a:lstStyle/>
          <a:p>
            <a:endParaRPr lang="sk-SK"/>
          </a:p>
        </p:txBody>
      </p:sp>
      <p:sp>
        <p:nvSpPr>
          <p:cNvPr id="7" name="Zástupný objekt pre číslo snímky 6"/>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540305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smtClean="0"/>
              <a:t>Upravte štýly predlohy textu</a:t>
            </a:r>
            <a:endParaRPr lang="sk-SK"/>
          </a:p>
        </p:txBody>
      </p:sp>
      <p:sp>
        <p:nvSpPr>
          <p:cNvPr id="3" name="Zástupný objekt pre obrázo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objekt pr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Upraviť štýly predlohy textu</a:t>
            </a:r>
          </a:p>
        </p:txBody>
      </p:sp>
      <p:sp>
        <p:nvSpPr>
          <p:cNvPr id="5" name="Zástupný objekt pre dátum 4"/>
          <p:cNvSpPr>
            <a:spLocks noGrp="1"/>
          </p:cNvSpPr>
          <p:nvPr>
            <p:ph type="dt" sz="half" idx="10"/>
          </p:nvPr>
        </p:nvSpPr>
        <p:spPr/>
        <p:txBody>
          <a:bodyPr/>
          <a:lstStyle/>
          <a:p>
            <a:fld id="{7A77C0AC-EEBF-4F46-865A-92E8E729A778}" type="datetimeFigureOut">
              <a:rPr lang="sk-SK" smtClean="0"/>
              <a:t>27. 8. 2021</a:t>
            </a:fld>
            <a:endParaRPr lang="sk-SK"/>
          </a:p>
        </p:txBody>
      </p:sp>
      <p:sp>
        <p:nvSpPr>
          <p:cNvPr id="6" name="Zástupný objekt pre pätu 5"/>
          <p:cNvSpPr>
            <a:spLocks noGrp="1"/>
          </p:cNvSpPr>
          <p:nvPr>
            <p:ph type="ftr" sz="quarter" idx="11"/>
          </p:nvPr>
        </p:nvSpPr>
        <p:spPr/>
        <p:txBody>
          <a:bodyPr/>
          <a:lstStyle/>
          <a:p>
            <a:endParaRPr lang="sk-SK"/>
          </a:p>
        </p:txBody>
      </p:sp>
      <p:sp>
        <p:nvSpPr>
          <p:cNvPr id="7" name="Zástupný objekt pre číslo snímky 6"/>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3973678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objekt pre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objekt pre dá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7C0AC-EEBF-4F46-865A-92E8E729A778}" type="datetimeFigureOut">
              <a:rPr lang="sk-SK" smtClean="0"/>
              <a:t>27. 8. 2021</a:t>
            </a:fld>
            <a:endParaRPr lang="sk-SK"/>
          </a:p>
        </p:txBody>
      </p:sp>
      <p:sp>
        <p:nvSpPr>
          <p:cNvPr id="5" name="Zástupný objekt pre pät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objekt pre číslo snímky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F3E87-CCE8-4390-881A-FB5B902156FF}" type="slidenum">
              <a:rPr lang="sk-SK" smtClean="0"/>
              <a:t>‹#›</a:t>
            </a:fld>
            <a:endParaRPr lang="sk-SK"/>
          </a:p>
        </p:txBody>
      </p:sp>
    </p:spTree>
    <p:extLst>
      <p:ext uri="{BB962C8B-B14F-4D97-AF65-F5344CB8AC3E}">
        <p14:creationId xmlns:p14="http://schemas.microsoft.com/office/powerpoint/2010/main" val="598766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upsvr.gov.sk/socialne-veci-a-rodina/dotacie-pre-deti/poskytovanie-dotacii-na-stravu-v-novom-skolskom-roku-2021-2022.html?page_id=1102173" TargetMode="External"/><Relationship Id="rId2" Type="http://schemas.openxmlformats.org/officeDocument/2006/relationships/hyperlink" Target="https://www.upsvr.gov.sk/socialne-veci-a-rodina/dotacie-pre-deti.html?page_id=964373"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www.upsvr.gov.sk/socialne-veci-a-rodina/dotacie-pre-deti/informacia-k-detom-ktore-su-opravnene-na-poskytnutie-dotacie-podla-4-ods.-3-pism.-c-zakona-o-dotaciach.html?page_id=1108862"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Nadpis 27"/>
          <p:cNvSpPr>
            <a:spLocks noGrp="1"/>
          </p:cNvSpPr>
          <p:nvPr>
            <p:ph type="ctrTitle"/>
          </p:nvPr>
        </p:nvSpPr>
        <p:spPr>
          <a:xfrm>
            <a:off x="6168008" y="2420888"/>
            <a:ext cx="3384376" cy="2232248"/>
          </a:xfrm>
        </p:spPr>
        <p:txBody>
          <a:bodyPr>
            <a:normAutofit fontScale="90000"/>
          </a:bodyPr>
          <a:lstStyle/>
          <a:p>
            <a:pPr algn="l"/>
            <a:r>
              <a:rPr lang="sk-SK" sz="3200" b="1" dirty="0" smtClean="0">
                <a:solidFill>
                  <a:schemeClr val="accent1">
                    <a:lumMod val="75000"/>
                  </a:schemeClr>
                </a:solidFill>
                <a:latin typeface="Calibri" panose="020F0502020204030204" pitchFamily="34" charset="0"/>
              </a:rPr>
              <a:t>Ústredie práce, sociálnych vecí a rodiny </a:t>
            </a:r>
            <a:r>
              <a:rPr lang="sk-SK" sz="3200" b="1" dirty="0">
                <a:solidFill>
                  <a:schemeClr val="accent1">
                    <a:lumMod val="75000"/>
                  </a:schemeClr>
                </a:solidFill>
                <a:latin typeface="Calibri" panose="020F0502020204030204" pitchFamily="34" charset="0"/>
              </a:rPr>
              <a:t/>
            </a:r>
            <a:br>
              <a:rPr lang="sk-SK" sz="3200" b="1" dirty="0">
                <a:solidFill>
                  <a:schemeClr val="accent1">
                    <a:lumMod val="75000"/>
                  </a:schemeClr>
                </a:solidFill>
                <a:latin typeface="Calibri" panose="020F0502020204030204" pitchFamily="34" charset="0"/>
              </a:rPr>
            </a:br>
            <a:r>
              <a:rPr lang="sk-SK" sz="3200" b="1" dirty="0">
                <a:solidFill>
                  <a:schemeClr val="accent1">
                    <a:lumMod val="75000"/>
                  </a:schemeClr>
                </a:solidFill>
                <a:latin typeface="Calibri" panose="020F0502020204030204" pitchFamily="34" charset="0"/>
              </a:rPr>
              <a:t/>
            </a:r>
            <a:br>
              <a:rPr lang="sk-SK" sz="3200" b="1" dirty="0">
                <a:solidFill>
                  <a:schemeClr val="accent1">
                    <a:lumMod val="75000"/>
                  </a:schemeClr>
                </a:solidFill>
                <a:latin typeface="Calibri" panose="020F0502020204030204" pitchFamily="34" charset="0"/>
              </a:rPr>
            </a:br>
            <a:r>
              <a:rPr lang="sk-SK" sz="3200" b="1" dirty="0" smtClean="0">
                <a:solidFill>
                  <a:schemeClr val="accent1">
                    <a:lumMod val="75000"/>
                  </a:schemeClr>
                </a:solidFill>
                <a:latin typeface="Calibri" panose="020F0502020204030204" pitchFamily="34" charset="0"/>
              </a:rPr>
              <a:t> </a:t>
            </a:r>
            <a:r>
              <a:rPr lang="sk-SK" sz="3200" b="1" dirty="0">
                <a:solidFill>
                  <a:schemeClr val="accent1">
                    <a:lumMod val="75000"/>
                  </a:schemeClr>
                </a:solidFill>
                <a:latin typeface="Calibri" panose="020F0502020204030204" pitchFamily="34" charset="0"/>
              </a:rPr>
              <a:t/>
            </a:r>
            <a:br>
              <a:rPr lang="sk-SK" sz="3200" b="1" dirty="0">
                <a:solidFill>
                  <a:schemeClr val="accent1">
                    <a:lumMod val="75000"/>
                  </a:schemeClr>
                </a:solidFill>
                <a:latin typeface="Calibri" panose="020F0502020204030204" pitchFamily="34" charset="0"/>
              </a:rPr>
            </a:br>
            <a:endParaRPr lang="sk-SK" sz="3200" b="1" dirty="0">
              <a:solidFill>
                <a:schemeClr val="accent1">
                  <a:lumMod val="75000"/>
                </a:schemeClr>
              </a:solidFill>
              <a:latin typeface="Calibri" panose="020F0502020204030204" pitchFamily="34" charset="0"/>
            </a:endParaRPr>
          </a:p>
        </p:txBody>
      </p:sp>
      <p:cxnSp>
        <p:nvCxnSpPr>
          <p:cNvPr id="5" name="Rovná spojnica 4"/>
          <p:cNvCxnSpPr/>
          <p:nvPr/>
        </p:nvCxnSpPr>
        <p:spPr>
          <a:xfrm>
            <a:off x="6103620" y="0"/>
            <a:ext cx="19080" cy="2996952"/>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flipH="1">
            <a:off x="6120408" y="2996952"/>
            <a:ext cx="2292" cy="792088"/>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Rovná spojnica 13"/>
          <p:cNvCxnSpPr/>
          <p:nvPr/>
        </p:nvCxnSpPr>
        <p:spPr>
          <a:xfrm>
            <a:off x="6120408" y="3789040"/>
            <a:ext cx="2292" cy="306896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pic>
        <p:nvPicPr>
          <p:cNvPr id="1027" name="Picture 3" descr="C:\Users\sebovamar\Desktop\zna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7863" y="1757579"/>
            <a:ext cx="1607733" cy="1779433"/>
          </a:xfrm>
          <a:prstGeom prst="rect">
            <a:avLst/>
          </a:prstGeom>
          <a:noFill/>
          <a:extLst>
            <a:ext uri="{909E8E84-426E-40DD-AFC4-6F175D3DCCD1}">
              <a14:hiddenFill xmlns:a14="http://schemas.microsoft.com/office/drawing/2010/main">
                <a:solidFill>
                  <a:srgbClr val="FFFFFF"/>
                </a:solidFill>
              </a14:hiddenFill>
            </a:ext>
          </a:extLst>
        </p:spPr>
      </p:pic>
      <p:sp>
        <p:nvSpPr>
          <p:cNvPr id="2" name="Podnadpis 1"/>
          <p:cNvSpPr>
            <a:spLocks noGrp="1"/>
          </p:cNvSpPr>
          <p:nvPr>
            <p:ph type="subTitle" idx="1"/>
          </p:nvPr>
        </p:nvSpPr>
        <p:spPr>
          <a:xfrm rot="10800000" flipV="1">
            <a:off x="6168008" y="4167554"/>
            <a:ext cx="3899184" cy="1441938"/>
          </a:xfrm>
        </p:spPr>
        <p:txBody>
          <a:bodyPr>
            <a:normAutofit fontScale="85000" lnSpcReduction="10000"/>
          </a:bodyPr>
          <a:lstStyle/>
          <a:p>
            <a:r>
              <a:rPr lang="sk-SK" b="1" dirty="0" smtClean="0">
                <a:solidFill>
                  <a:srgbClr val="0070C0"/>
                </a:solidFill>
              </a:rPr>
              <a:t>Mgr. Alena Klimanová </a:t>
            </a:r>
          </a:p>
          <a:p>
            <a:r>
              <a:rPr lang="sk-SK" i="1" dirty="0" smtClean="0">
                <a:solidFill>
                  <a:srgbClr val="0070C0"/>
                </a:solidFill>
              </a:rPr>
              <a:t>riaditeľka odboru pomoci v hmotnej núdzi a štátnych sociálnych dávok </a:t>
            </a:r>
            <a:endParaRPr lang="sk-SK" i="1" dirty="0" smtClean="0">
              <a:solidFill>
                <a:srgbClr val="0070C0"/>
              </a:solidFill>
            </a:endParaRPr>
          </a:p>
          <a:p>
            <a:r>
              <a:rPr lang="sk-SK" b="1" dirty="0" smtClean="0">
                <a:solidFill>
                  <a:srgbClr val="0070C0"/>
                </a:solidFill>
              </a:rPr>
              <a:t>Banská Bystrica 24.08.2021</a:t>
            </a:r>
            <a:endParaRPr lang="sk-SK" b="1" dirty="0">
              <a:solidFill>
                <a:srgbClr val="0070C0"/>
              </a:solidFill>
            </a:endParaRPr>
          </a:p>
        </p:txBody>
      </p:sp>
    </p:spTree>
    <p:extLst>
      <p:ext uri="{BB962C8B-B14F-4D97-AF65-F5344CB8AC3E}">
        <p14:creationId xmlns:p14="http://schemas.microsoft.com/office/powerpoint/2010/main" val="1880687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38654" y="1311605"/>
            <a:ext cx="9029700" cy="4843160"/>
          </a:xfrm>
        </p:spPr>
        <p:txBody>
          <a:bodyPr>
            <a:normAutofit/>
          </a:bodyPr>
          <a:lstStyle/>
          <a:p>
            <a:pPr algn="just" eaLnBrk="0" fontAlgn="base" hangingPunct="0">
              <a:lnSpc>
                <a:spcPct val="100000"/>
              </a:lnSpc>
              <a:spcBef>
                <a:spcPct val="0"/>
              </a:spcBef>
              <a:spcAft>
                <a:spcPct val="0"/>
              </a:spcAft>
              <a:buFont typeface="Wingdings" panose="05000000000000000000" pitchFamily="2" charset="2"/>
              <a:buChar char="Ø"/>
            </a:pPr>
            <a:endParaRPr lang="sk-SK" altLang="sk-SK" sz="2400" dirty="0" smtClean="0">
              <a:latin typeface="Arial" panose="020B0604020202020204" pitchFamily="34" charset="0"/>
            </a:endParaRPr>
          </a:p>
          <a:p>
            <a:pPr marL="0" indent="0">
              <a:buNone/>
            </a:pPr>
            <a:r>
              <a:rPr lang="sk-SK" b="1" dirty="0" smtClean="0"/>
              <a:t>Dôležité odkazy na webovú stránku Ústredia PSVR: </a:t>
            </a:r>
          </a:p>
          <a:p>
            <a:pPr marL="0" indent="0">
              <a:buNone/>
            </a:pPr>
            <a:r>
              <a:rPr lang="sk-SK" b="1" dirty="0">
                <a:hlinkClick r:id="rId2"/>
              </a:rPr>
              <a:t>https://</a:t>
            </a:r>
            <a:r>
              <a:rPr lang="sk-SK" b="1" dirty="0" smtClean="0">
                <a:hlinkClick r:id="rId2"/>
              </a:rPr>
              <a:t>www.upsvr.gov.sk/socialne-veci-a-rodina/dotacie-pre-deti.html?page_id=964373</a:t>
            </a:r>
            <a:endParaRPr lang="sk-SK" b="1" dirty="0" smtClean="0"/>
          </a:p>
          <a:p>
            <a:pPr marL="0" indent="0">
              <a:buNone/>
            </a:pPr>
            <a:r>
              <a:rPr lang="sk-SK" b="1" dirty="0">
                <a:hlinkClick r:id="rId3"/>
              </a:rPr>
              <a:t>https://</a:t>
            </a:r>
            <a:r>
              <a:rPr lang="sk-SK" b="1" dirty="0" smtClean="0">
                <a:hlinkClick r:id="rId3"/>
              </a:rPr>
              <a:t>www.upsvr.gov.sk/socialne-veci-a-rodina/dotacie-pre-deti/poskytovanie-dotacii-na-stravu-v-novom-skolskom-roku-2021-2022.html?page_id=1102173</a:t>
            </a:r>
            <a:endParaRPr lang="sk-SK" b="1" dirty="0" smtClean="0"/>
          </a:p>
          <a:p>
            <a:pPr marL="0" indent="0">
              <a:buNone/>
            </a:pPr>
            <a:r>
              <a:rPr lang="sk-SK" b="1" dirty="0">
                <a:hlinkClick r:id="rId4"/>
              </a:rPr>
              <a:t>https://www.upsvr.gov.sk/socialne-veci-a-rodina/dotacie-pre-deti/informacia-k-detom-ktore-su-opravnene-na-poskytnutie-dotacie-podla-4-ods.-3-pism.-</a:t>
            </a:r>
            <a:r>
              <a:rPr lang="sk-SK" b="1" dirty="0" smtClean="0">
                <a:hlinkClick r:id="rId4"/>
              </a:rPr>
              <a:t>c-zakona-o-dotaciach.html?page_id=1108862</a:t>
            </a:r>
            <a:endParaRPr lang="sk-SK" b="1" dirty="0" smtClean="0"/>
          </a:p>
          <a:p>
            <a:pPr marL="0" indent="0">
              <a:buNone/>
            </a:pPr>
            <a:endParaRPr lang="sk-SK" b="1" dirty="0"/>
          </a:p>
          <a:p>
            <a:pPr marL="0" indent="0">
              <a:buNone/>
            </a:pPr>
            <a:endParaRPr lang="sk-SK" b="1" dirty="0" smtClean="0"/>
          </a:p>
        </p:txBody>
      </p:sp>
      <p:sp>
        <p:nvSpPr>
          <p:cNvPr id="4" name="Nadpis 3"/>
          <p:cNvSpPr>
            <a:spLocks noGrp="1"/>
          </p:cNvSpPr>
          <p:nvPr>
            <p:ph type="title"/>
          </p:nvPr>
        </p:nvSpPr>
        <p:spPr>
          <a:xfrm>
            <a:off x="1991544" y="536908"/>
            <a:ext cx="8232324" cy="567368"/>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sk-SK" sz="3200" dirty="0" smtClean="0"/>
              <a:t>Informácie o dotáciách na stravu </a:t>
            </a:r>
            <a:endParaRPr lang="sk-SK" sz="3200" dirty="0"/>
          </a:p>
        </p:txBody>
      </p:sp>
      <p:cxnSp>
        <p:nvCxnSpPr>
          <p:cNvPr id="5" name="Rovná spojnica 4"/>
          <p:cNvCxnSpPr/>
          <p:nvPr/>
        </p:nvCxnSpPr>
        <p:spPr>
          <a:xfrm>
            <a:off x="1994268" y="92711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ovná spojnica 5"/>
          <p:cNvCxnSpPr/>
          <p:nvPr/>
        </p:nvCxnSpPr>
        <p:spPr>
          <a:xfrm>
            <a:off x="1991544" y="92425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991544"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a:off x="1991544" y="6234388"/>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Zástupný symbol obsahu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cxnSp>
        <p:nvCxnSpPr>
          <p:cNvPr id="10" name="Rovná spojnica 9"/>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7931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Nadpis 27"/>
          <p:cNvSpPr>
            <a:spLocks noGrp="1"/>
          </p:cNvSpPr>
          <p:nvPr>
            <p:ph type="ctrTitle"/>
          </p:nvPr>
        </p:nvSpPr>
        <p:spPr>
          <a:xfrm>
            <a:off x="6168008" y="2420888"/>
            <a:ext cx="3384376" cy="2232248"/>
          </a:xfrm>
        </p:spPr>
        <p:txBody>
          <a:bodyPr>
            <a:normAutofit fontScale="90000"/>
          </a:bodyPr>
          <a:lstStyle/>
          <a:p>
            <a:pPr algn="l"/>
            <a:r>
              <a:rPr lang="sk-SK" sz="3200" b="1" dirty="0" smtClean="0">
                <a:solidFill>
                  <a:schemeClr val="accent1">
                    <a:lumMod val="75000"/>
                  </a:schemeClr>
                </a:solidFill>
                <a:latin typeface="Calibri" panose="020F0502020204030204" pitchFamily="34" charset="0"/>
              </a:rPr>
              <a:t>Ústredie práce, sociálnych vecí a rodiny </a:t>
            </a:r>
            <a:r>
              <a:rPr lang="sk-SK" sz="3200" b="1" dirty="0">
                <a:solidFill>
                  <a:schemeClr val="accent1">
                    <a:lumMod val="75000"/>
                  </a:schemeClr>
                </a:solidFill>
                <a:latin typeface="Calibri" panose="020F0502020204030204" pitchFamily="34" charset="0"/>
              </a:rPr>
              <a:t/>
            </a:r>
            <a:br>
              <a:rPr lang="sk-SK" sz="3200" b="1" dirty="0">
                <a:solidFill>
                  <a:schemeClr val="accent1">
                    <a:lumMod val="75000"/>
                  </a:schemeClr>
                </a:solidFill>
                <a:latin typeface="Calibri" panose="020F0502020204030204" pitchFamily="34" charset="0"/>
              </a:rPr>
            </a:br>
            <a:r>
              <a:rPr lang="sk-SK" sz="3200" b="1" dirty="0">
                <a:solidFill>
                  <a:schemeClr val="accent1">
                    <a:lumMod val="75000"/>
                  </a:schemeClr>
                </a:solidFill>
                <a:latin typeface="Calibri" panose="020F0502020204030204" pitchFamily="34" charset="0"/>
              </a:rPr>
              <a:t/>
            </a:r>
            <a:br>
              <a:rPr lang="sk-SK" sz="3200" b="1" dirty="0">
                <a:solidFill>
                  <a:schemeClr val="accent1">
                    <a:lumMod val="75000"/>
                  </a:schemeClr>
                </a:solidFill>
                <a:latin typeface="Calibri" panose="020F0502020204030204" pitchFamily="34" charset="0"/>
              </a:rPr>
            </a:br>
            <a:r>
              <a:rPr lang="sk-SK" sz="3200" b="1" dirty="0" smtClean="0">
                <a:solidFill>
                  <a:schemeClr val="accent1">
                    <a:lumMod val="75000"/>
                  </a:schemeClr>
                </a:solidFill>
                <a:latin typeface="Calibri" panose="020F0502020204030204" pitchFamily="34" charset="0"/>
              </a:rPr>
              <a:t> </a:t>
            </a:r>
            <a:r>
              <a:rPr lang="sk-SK" sz="3200" b="1" dirty="0">
                <a:solidFill>
                  <a:schemeClr val="accent1">
                    <a:lumMod val="75000"/>
                  </a:schemeClr>
                </a:solidFill>
                <a:latin typeface="Calibri" panose="020F0502020204030204" pitchFamily="34" charset="0"/>
              </a:rPr>
              <a:t/>
            </a:r>
            <a:br>
              <a:rPr lang="sk-SK" sz="3200" b="1" dirty="0">
                <a:solidFill>
                  <a:schemeClr val="accent1">
                    <a:lumMod val="75000"/>
                  </a:schemeClr>
                </a:solidFill>
                <a:latin typeface="Calibri" panose="020F0502020204030204" pitchFamily="34" charset="0"/>
              </a:rPr>
            </a:br>
            <a:endParaRPr lang="sk-SK" sz="3200" b="1" dirty="0">
              <a:solidFill>
                <a:schemeClr val="accent1">
                  <a:lumMod val="75000"/>
                </a:schemeClr>
              </a:solidFill>
              <a:latin typeface="Calibri" panose="020F0502020204030204" pitchFamily="34" charset="0"/>
            </a:endParaRPr>
          </a:p>
        </p:txBody>
      </p:sp>
      <p:cxnSp>
        <p:nvCxnSpPr>
          <p:cNvPr id="5" name="Rovná spojnica 4"/>
          <p:cNvCxnSpPr/>
          <p:nvPr/>
        </p:nvCxnSpPr>
        <p:spPr>
          <a:xfrm>
            <a:off x="6103620" y="0"/>
            <a:ext cx="19080" cy="2996952"/>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flipH="1">
            <a:off x="6120408" y="2996952"/>
            <a:ext cx="2292" cy="792088"/>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Rovná spojnica 13"/>
          <p:cNvCxnSpPr/>
          <p:nvPr/>
        </p:nvCxnSpPr>
        <p:spPr>
          <a:xfrm>
            <a:off x="6120408" y="3789040"/>
            <a:ext cx="2292" cy="306896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pic>
        <p:nvPicPr>
          <p:cNvPr id="1027" name="Picture 3" descr="C:\Users\sebovamar\Desktop\zna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7863" y="1757579"/>
            <a:ext cx="1607733" cy="1779433"/>
          </a:xfrm>
          <a:prstGeom prst="rect">
            <a:avLst/>
          </a:prstGeom>
          <a:noFill/>
          <a:extLst>
            <a:ext uri="{909E8E84-426E-40DD-AFC4-6F175D3DCCD1}">
              <a14:hiddenFill xmlns:a14="http://schemas.microsoft.com/office/drawing/2010/main">
                <a:solidFill>
                  <a:srgbClr val="FFFFFF"/>
                </a:solidFill>
              </a14:hiddenFill>
            </a:ext>
          </a:extLst>
        </p:spPr>
      </p:pic>
      <p:sp>
        <p:nvSpPr>
          <p:cNvPr id="2" name="Podnadpis 1"/>
          <p:cNvSpPr>
            <a:spLocks noGrp="1"/>
          </p:cNvSpPr>
          <p:nvPr>
            <p:ph type="subTitle" idx="1"/>
          </p:nvPr>
        </p:nvSpPr>
        <p:spPr>
          <a:xfrm rot="10800000" flipV="1">
            <a:off x="6168008" y="4167554"/>
            <a:ext cx="3899184" cy="1441938"/>
          </a:xfrm>
        </p:spPr>
        <p:txBody>
          <a:bodyPr>
            <a:normAutofit/>
          </a:bodyPr>
          <a:lstStyle/>
          <a:p>
            <a:endParaRPr lang="sk-SK" b="1" dirty="0" smtClean="0">
              <a:solidFill>
                <a:srgbClr val="0070C0"/>
              </a:solidFill>
            </a:endParaRPr>
          </a:p>
          <a:p>
            <a:r>
              <a:rPr lang="sk-SK" b="1" dirty="0" smtClean="0">
                <a:solidFill>
                  <a:srgbClr val="0070C0"/>
                </a:solidFill>
              </a:rPr>
              <a:t>Ďakujem za pozornosť </a:t>
            </a:r>
          </a:p>
          <a:p>
            <a:endParaRPr lang="sk-SK" b="1" dirty="0">
              <a:solidFill>
                <a:srgbClr val="0070C0"/>
              </a:solidFill>
            </a:endParaRPr>
          </a:p>
        </p:txBody>
      </p:sp>
    </p:spTree>
    <p:extLst>
      <p:ext uri="{BB962C8B-B14F-4D97-AF65-F5344CB8AC3E}">
        <p14:creationId xmlns:p14="http://schemas.microsoft.com/office/powerpoint/2010/main" val="1279907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949569" y="1311605"/>
            <a:ext cx="9618785" cy="4843160"/>
          </a:xfrm>
        </p:spPr>
        <p:txBody>
          <a:bodyPr>
            <a:normAutofit fontScale="70000" lnSpcReduction="20000"/>
          </a:bodyPr>
          <a:lstStyle/>
          <a:p>
            <a:pPr marL="0" indent="0" algn="just">
              <a:buNone/>
            </a:pPr>
            <a:r>
              <a:rPr lang="sk-SK" u="sng" dirty="0" smtClean="0">
                <a:effectLst/>
              </a:rPr>
              <a:t>Dotáciu na stravu podľa § 4 ods. 3 písm. c) zákona o dotáciách </a:t>
            </a:r>
            <a:r>
              <a:rPr lang="sk-SK" b="1" u="sng" dirty="0" smtClean="0">
                <a:effectLst/>
              </a:rPr>
              <a:t>je možné poskytnúť na</a:t>
            </a:r>
            <a:r>
              <a:rPr lang="sk-SK" u="sng" dirty="0" smtClean="0">
                <a:effectLst/>
              </a:rPr>
              <a:t>:</a:t>
            </a:r>
          </a:p>
          <a:p>
            <a:pPr algn="just"/>
            <a:r>
              <a:rPr lang="sk-SK" dirty="0" smtClean="0">
                <a:effectLst/>
              </a:rPr>
              <a:t>deti </a:t>
            </a:r>
            <a:r>
              <a:rPr lang="sk-SK" b="1" dirty="0" smtClean="0">
                <a:effectLst/>
              </a:rPr>
              <a:t>v poslednom ročníku MŠ, ktoré nedovŕšili 6 rokov veku</a:t>
            </a:r>
            <a:r>
              <a:rPr lang="sk-SK" dirty="0" smtClean="0">
                <a:effectLst/>
              </a:rPr>
              <a:t> (5 ročné deti v poslednom ročníku MŠ), nie je možné z dôvodu veku dieťaťa si uplatniť zvýšený daňový bonus,</a:t>
            </a:r>
          </a:p>
          <a:p>
            <a:pPr marL="0" indent="0" algn="just">
              <a:buNone/>
            </a:pPr>
            <a:r>
              <a:rPr lang="sk-SK" i="1" dirty="0" smtClean="0">
                <a:solidFill>
                  <a:srgbClr val="FF0000"/>
                </a:solidFill>
              </a:rPr>
              <a:t>Rodič môže mať vyplatený </a:t>
            </a:r>
            <a:r>
              <a:rPr lang="sk-SK" i="1" dirty="0">
                <a:solidFill>
                  <a:srgbClr val="FF0000"/>
                </a:solidFill>
              </a:rPr>
              <a:t>dvojnásobný daňový bonus v sume 46,44 € a zároveň </a:t>
            </a:r>
            <a:r>
              <a:rPr lang="sk-SK" i="1" dirty="0" smtClean="0">
                <a:solidFill>
                  <a:srgbClr val="FF0000"/>
                </a:solidFill>
              </a:rPr>
              <a:t>dotáciu </a:t>
            </a:r>
            <a:r>
              <a:rPr lang="sk-SK" i="1" dirty="0">
                <a:solidFill>
                  <a:srgbClr val="FF0000"/>
                </a:solidFill>
              </a:rPr>
              <a:t>na stravu v sume 26 €, </a:t>
            </a:r>
            <a:r>
              <a:rPr lang="sk-SK" i="1" dirty="0" err="1">
                <a:solidFill>
                  <a:srgbClr val="FF0000"/>
                </a:solidFill>
              </a:rPr>
              <a:t>t.j</a:t>
            </a:r>
            <a:r>
              <a:rPr lang="sk-SK" i="1" dirty="0">
                <a:solidFill>
                  <a:srgbClr val="FF0000"/>
                </a:solidFill>
              </a:rPr>
              <a:t>. spolu mesačne 72,44 €.</a:t>
            </a:r>
            <a:endParaRPr lang="sk-SK" dirty="0" smtClean="0">
              <a:solidFill>
                <a:srgbClr val="FF0000"/>
              </a:solidFill>
              <a:effectLst/>
            </a:endParaRPr>
          </a:p>
          <a:p>
            <a:pPr algn="just"/>
            <a:r>
              <a:rPr lang="sk-SK" dirty="0" smtClean="0">
                <a:effectLst/>
              </a:rPr>
              <a:t>deti v </a:t>
            </a:r>
            <a:r>
              <a:rPr lang="sk-SK" b="1" dirty="0" smtClean="0">
                <a:effectLst/>
              </a:rPr>
              <a:t>poslednom ročníku MŠ, ktoré dovŕšili 6 rokov veku a v ZŠ, ktoré nedovŕšili 15 rokov</a:t>
            </a:r>
            <a:r>
              <a:rPr lang="sk-SK" dirty="0" smtClean="0">
                <a:effectLst/>
              </a:rPr>
              <a:t> </a:t>
            </a:r>
            <a:r>
              <a:rPr lang="sk-SK" b="1" dirty="0" smtClean="0">
                <a:effectLst/>
              </a:rPr>
              <a:t>veku</a:t>
            </a:r>
            <a:r>
              <a:rPr lang="sk-SK" dirty="0" smtClean="0">
                <a:effectLst/>
              </a:rPr>
              <a:t> ak žijú v domácnosti, ktorej členovia si neuplatnili (osoby so zdaniteľným príjmom), alebo si nemohli v zmysle zákona o dani z príjmov uplatniť nárok na zvýšený daňový bonus (napr. poberatelia dôchodkov, nezamestnaní);</a:t>
            </a:r>
          </a:p>
          <a:p>
            <a:pPr marL="0" indent="0" algn="just">
              <a:buNone/>
            </a:pPr>
            <a:r>
              <a:rPr lang="sk-SK" i="1" dirty="0">
                <a:solidFill>
                  <a:srgbClr val="FF0000"/>
                </a:solidFill>
              </a:rPr>
              <a:t>Rodičia si musia vybrať medzi dotáciou na stravu (26 €) alebo zvýšeným daňovým bonusom (39,47 €)</a:t>
            </a:r>
            <a:endParaRPr lang="sk-SK" dirty="0">
              <a:solidFill>
                <a:srgbClr val="FF0000"/>
              </a:solidFill>
            </a:endParaRPr>
          </a:p>
          <a:p>
            <a:pPr algn="just"/>
            <a:r>
              <a:rPr lang="sk-SK" dirty="0" smtClean="0">
                <a:effectLst/>
              </a:rPr>
              <a:t>deti </a:t>
            </a:r>
            <a:r>
              <a:rPr lang="sk-SK" b="1" dirty="0" smtClean="0">
                <a:effectLst/>
              </a:rPr>
              <a:t>v ZŠ, ktoré už dovŕšili 15 rokov veku</a:t>
            </a:r>
            <a:r>
              <a:rPr lang="sk-SK" dirty="0" smtClean="0">
                <a:effectLst/>
              </a:rPr>
              <a:t> (napr. z dôvodu opakovania ročníka, odkladu povinnej školskej dochádzky), nie je možné z dôvodu veku dieťaťa si uplatniť zvýšený daňový bonus, </a:t>
            </a:r>
          </a:p>
          <a:p>
            <a:pPr marL="0" indent="0" algn="just">
              <a:buNone/>
            </a:pPr>
            <a:r>
              <a:rPr lang="sk-SK" i="1" dirty="0" smtClean="0">
                <a:solidFill>
                  <a:srgbClr val="FF0000"/>
                </a:solidFill>
              </a:rPr>
              <a:t>Rodič môže mať vyplatený </a:t>
            </a:r>
            <a:r>
              <a:rPr lang="sk-SK" i="1" dirty="0">
                <a:solidFill>
                  <a:srgbClr val="FF0000"/>
                </a:solidFill>
              </a:rPr>
              <a:t>základný daňový bonus v sume 23,22 € a zároveň </a:t>
            </a:r>
            <a:r>
              <a:rPr lang="sk-SK" i="1" dirty="0" smtClean="0">
                <a:solidFill>
                  <a:srgbClr val="FF0000"/>
                </a:solidFill>
              </a:rPr>
              <a:t>dotáciu </a:t>
            </a:r>
            <a:r>
              <a:rPr lang="sk-SK" i="1" dirty="0">
                <a:solidFill>
                  <a:srgbClr val="FF0000"/>
                </a:solidFill>
              </a:rPr>
              <a:t>na stravu v sume 26 €, </a:t>
            </a:r>
            <a:r>
              <a:rPr lang="sk-SK" i="1" dirty="0" err="1">
                <a:solidFill>
                  <a:srgbClr val="FF0000"/>
                </a:solidFill>
              </a:rPr>
              <a:t>t.j</a:t>
            </a:r>
            <a:r>
              <a:rPr lang="sk-SK" i="1" dirty="0">
                <a:solidFill>
                  <a:srgbClr val="FF0000"/>
                </a:solidFill>
              </a:rPr>
              <a:t>. spolu mesačne 49,22 €. </a:t>
            </a:r>
            <a:endParaRPr lang="sk-SK" dirty="0">
              <a:solidFill>
                <a:srgbClr val="FF0000"/>
              </a:solidFill>
            </a:endParaRPr>
          </a:p>
          <a:p>
            <a:endParaRPr lang="sk-SK" dirty="0" smtClean="0">
              <a:effectLst/>
            </a:endParaRPr>
          </a:p>
          <a:p>
            <a:pPr marL="0" indent="0">
              <a:buNone/>
            </a:pPr>
            <a:endParaRPr lang="sk-SK" dirty="0"/>
          </a:p>
          <a:p>
            <a:endParaRPr lang="sk-SK" dirty="0"/>
          </a:p>
        </p:txBody>
      </p:sp>
      <p:sp>
        <p:nvSpPr>
          <p:cNvPr id="4" name="Nadpis 3"/>
          <p:cNvSpPr>
            <a:spLocks noGrp="1"/>
          </p:cNvSpPr>
          <p:nvPr>
            <p:ph type="title"/>
          </p:nvPr>
        </p:nvSpPr>
        <p:spPr>
          <a:xfrm>
            <a:off x="1991544" y="536908"/>
            <a:ext cx="8232324" cy="567368"/>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r>
              <a:rPr lang="sk-SK" sz="3600" dirty="0" smtClean="0"/>
              <a:t>Dotácie na stravu  alebo daňový bonus  </a:t>
            </a:r>
            <a:endParaRPr lang="sk-SK" dirty="0"/>
          </a:p>
        </p:txBody>
      </p:sp>
      <p:cxnSp>
        <p:nvCxnSpPr>
          <p:cNvPr id="5" name="Rovná spojnica 4"/>
          <p:cNvCxnSpPr/>
          <p:nvPr/>
        </p:nvCxnSpPr>
        <p:spPr>
          <a:xfrm>
            <a:off x="1994268" y="92711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ovná spojnica 5"/>
          <p:cNvCxnSpPr/>
          <p:nvPr/>
        </p:nvCxnSpPr>
        <p:spPr>
          <a:xfrm>
            <a:off x="1991544" y="92425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991544"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a:off x="1991544" y="6234388"/>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Zástupný symbol obsahu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cxnSp>
        <p:nvCxnSpPr>
          <p:cNvPr id="10" name="Rovná spojnica 9"/>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2623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ĺžnik 18"/>
          <p:cNvSpPr/>
          <p:nvPr/>
        </p:nvSpPr>
        <p:spPr>
          <a:xfrm>
            <a:off x="1991544" y="656692"/>
            <a:ext cx="8208912" cy="360040"/>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3200" dirty="0"/>
              <a:t>Dotácie na stravu  alebo daňový bonus </a:t>
            </a:r>
          </a:p>
        </p:txBody>
      </p:sp>
      <p:sp>
        <p:nvSpPr>
          <p:cNvPr id="4" name="Zástupný symbol päty 3"/>
          <p:cNvSpPr>
            <a:spLocks noGrp="1"/>
          </p:cNvSpPr>
          <p:nvPr>
            <p:ph type="ftr" sz="quarter" idx="11"/>
          </p:nvPr>
        </p:nvSpPr>
        <p:spPr>
          <a:xfrm>
            <a:off x="1991544" y="6021289"/>
            <a:ext cx="8280920" cy="700187"/>
          </a:xfrm>
        </p:spPr>
        <p:txBody>
          <a:bodyPr/>
          <a:lstStyle/>
          <a:p>
            <a:pPr algn="l"/>
            <a:r>
              <a:rPr lang="sk-SK" sz="1000" dirty="0"/>
              <a:t>OPHNaŠSD</a:t>
            </a:r>
          </a:p>
        </p:txBody>
      </p:sp>
      <p:cxnSp>
        <p:nvCxnSpPr>
          <p:cNvPr id="15" name="Rovná spojnica 14"/>
          <p:cNvCxnSpPr/>
          <p:nvPr/>
        </p:nvCxnSpPr>
        <p:spPr>
          <a:xfrm>
            <a:off x="1991544" y="6237312"/>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Rovná spojnica 15"/>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Zástupný symbol obsahu 4"/>
          <p:cNvSpPr>
            <a:spLocks noGrp="1"/>
          </p:cNvSpPr>
          <p:nvPr>
            <p:ph idx="1"/>
          </p:nvPr>
        </p:nvSpPr>
        <p:spPr>
          <a:xfrm>
            <a:off x="1890346" y="1196752"/>
            <a:ext cx="8141677" cy="4824536"/>
          </a:xfrm>
        </p:spPr>
        <p:txBody>
          <a:bodyPr>
            <a:normAutofit fontScale="25000" lnSpcReduction="20000"/>
          </a:bodyPr>
          <a:lstStyle/>
          <a:p>
            <a:pPr marL="0" indent="0">
              <a:buNone/>
            </a:pPr>
            <a:r>
              <a:rPr lang="sk-SK" sz="2000" dirty="0"/>
              <a:t> </a:t>
            </a:r>
            <a:endParaRPr lang="sk-SK" sz="7200" dirty="0"/>
          </a:p>
          <a:p>
            <a:r>
              <a:rPr lang="sk-SK" dirty="0"/>
              <a:t> </a:t>
            </a:r>
            <a:endParaRPr lang="sk-SK" dirty="0" smtClean="0"/>
          </a:p>
          <a:p>
            <a:pPr algn="just"/>
            <a:r>
              <a:rPr lang="sk-SK" sz="8000" b="1" dirty="0" smtClean="0"/>
              <a:t>Zákonný </a:t>
            </a:r>
            <a:r>
              <a:rPr lang="sk-SK" sz="8000" b="1" dirty="0"/>
              <a:t>zástupca dieťaťa </a:t>
            </a:r>
            <a:r>
              <a:rPr lang="sk-SK" sz="8000" b="1" dirty="0" smtClean="0"/>
              <a:t>preukazuje zriaďovateľovi </a:t>
            </a:r>
            <a:r>
              <a:rPr lang="sk-SK" sz="8000" b="1" u="sng" dirty="0"/>
              <a:t>čestným vyhlásením</a:t>
            </a:r>
            <a:r>
              <a:rPr lang="sk-SK" sz="8000" b="1" dirty="0"/>
              <a:t>, </a:t>
            </a:r>
            <a:r>
              <a:rPr lang="sk-SK" sz="8000" b="1" u="sng" dirty="0"/>
              <a:t>a to nezávisle od veku dieťaťa</a:t>
            </a:r>
            <a:r>
              <a:rPr lang="sk-SK" sz="8000" dirty="0" smtClean="0"/>
              <a:t>, že si neuplatňuje/nemôže uplatniť daňový bonus,  </a:t>
            </a:r>
            <a:r>
              <a:rPr lang="sk-SK" sz="8000" dirty="0" err="1"/>
              <a:t>t.j</a:t>
            </a:r>
            <a:r>
              <a:rPr lang="sk-SK" sz="8000" dirty="0"/>
              <a:t>. povinnosť predloženia čestného vyhlásenia </a:t>
            </a:r>
            <a:r>
              <a:rPr lang="sk-SK" sz="8000" u="sng" dirty="0"/>
              <a:t>sa vzťahuje aj na zákonných zástupcov detí, ktoré nedovŕšili 6 rokov veku a sú v poslednom ročníku MŠ, resp. deti, ktoré dovŕšili 15 rokov veku.</a:t>
            </a:r>
          </a:p>
          <a:p>
            <a:pPr algn="just"/>
            <a:r>
              <a:rPr lang="sk-SK" sz="8000" b="1" dirty="0"/>
              <a:t>Je nevyhnutné, aby zriaďovatelia/školy komunikovali so zákonným zástupcom dieťaťa, z akého titulu je dieťa oprávnené na poskytnutie dotácie na stravu, </a:t>
            </a:r>
            <a:r>
              <a:rPr lang="sk-SK" sz="8000" b="1" dirty="0" err="1"/>
              <a:t>t.j</a:t>
            </a:r>
            <a:r>
              <a:rPr lang="sk-SK" sz="8000" b="1" dirty="0"/>
              <a:t>. či ide o dieťa v HN alebo v ŽM alebo, či ide o dieťa bez nároku na zvýšený daňový bonus.</a:t>
            </a:r>
            <a:endParaRPr lang="sk-SK" sz="8000" dirty="0"/>
          </a:p>
          <a:p>
            <a:pPr marL="0" lvl="1" indent="0" algn="just">
              <a:buNone/>
            </a:pPr>
            <a:r>
              <a:rPr lang="sk-SK" sz="17600" dirty="0" smtClean="0"/>
              <a:t>. </a:t>
            </a:r>
            <a:r>
              <a:rPr lang="sk-SK" sz="8000" dirty="0"/>
              <a:t>Oprávnenosť na poskytnutie dotácie, </a:t>
            </a:r>
            <a:r>
              <a:rPr lang="sk-SK" sz="8000" dirty="0" smtClean="0"/>
              <a:t>musí mať zriaďovateľ preukázanú pri každom dieťati, potvrdenia a čestné vyhlásenia rodičov detí nie je</a:t>
            </a:r>
          </a:p>
          <a:p>
            <a:pPr marL="0" lvl="1" indent="0" algn="just">
              <a:buNone/>
            </a:pPr>
            <a:r>
              <a:rPr lang="sk-SK" sz="8000" u="sng" dirty="0" smtClean="0"/>
              <a:t>potrebné predkladať na ÚPSVR</a:t>
            </a:r>
            <a:r>
              <a:rPr lang="sk-SK" sz="8000" dirty="0" smtClean="0"/>
              <a:t>, je to doklad pre zriaďovateľa, </a:t>
            </a:r>
          </a:p>
          <a:p>
            <a:pPr marL="0" lvl="1" indent="0" algn="just">
              <a:buNone/>
            </a:pPr>
            <a:endParaRPr lang="sk-SK" sz="8000" b="1" dirty="0"/>
          </a:p>
          <a:p>
            <a:pPr marL="0" lvl="1" indent="0" algn="just">
              <a:buNone/>
            </a:pPr>
            <a:r>
              <a:rPr lang="sk-SK" sz="8000" b="1" dirty="0" smtClean="0"/>
              <a:t>Zriaďovateľ na základe predložených dokladov od rodičov detí, predkladá na ÚPSVR zoznam detí oprávnených na poskytnutie dotácie.  </a:t>
            </a:r>
            <a:endParaRPr lang="sk-SK" sz="8000" b="1" dirty="0"/>
          </a:p>
          <a:p>
            <a:pPr marL="0" lvl="1" indent="0" algn="just">
              <a:buNone/>
            </a:pPr>
            <a:r>
              <a:rPr lang="sk-SK" sz="8000" b="1" dirty="0" smtClean="0"/>
              <a:t> </a:t>
            </a:r>
          </a:p>
          <a:p>
            <a:pPr marL="857250" lvl="1" indent="-857250" algn="just"/>
            <a:endParaRPr lang="sk-SK" sz="7200" dirty="0"/>
          </a:p>
          <a:p>
            <a:pPr marL="0" lvl="1" indent="0" algn="just">
              <a:buNone/>
            </a:pPr>
            <a:r>
              <a:rPr lang="sk-SK" sz="7200" dirty="0"/>
              <a:t>  </a:t>
            </a:r>
          </a:p>
          <a:p>
            <a:pPr marL="0" indent="0">
              <a:buNone/>
            </a:pPr>
            <a:endParaRPr lang="sk-SK" sz="4800" dirty="0"/>
          </a:p>
          <a:p>
            <a:pPr marL="457200" lvl="1" indent="0" algn="just">
              <a:buNone/>
            </a:pPr>
            <a:endParaRPr lang="sk-SK" sz="7200" dirty="0"/>
          </a:p>
          <a:p>
            <a:pPr marL="0" indent="0" algn="just">
              <a:buNone/>
            </a:pPr>
            <a:endParaRPr lang="sk-SK" sz="7200" u="sng" dirty="0">
              <a:solidFill>
                <a:srgbClr val="0070C0"/>
              </a:solidFill>
            </a:endParaRPr>
          </a:p>
          <a:p>
            <a:pPr marL="457200" lvl="1" indent="0" algn="just">
              <a:buNone/>
            </a:pPr>
            <a:endParaRPr lang="sk-SK" sz="4000" dirty="0"/>
          </a:p>
          <a:p>
            <a:pPr marL="0" indent="0" algn="just">
              <a:buNone/>
            </a:pPr>
            <a:r>
              <a:rPr lang="sk-SK" sz="6400" dirty="0"/>
              <a:t> </a:t>
            </a:r>
          </a:p>
        </p:txBody>
      </p:sp>
      <p:cxnSp>
        <p:nvCxnSpPr>
          <p:cNvPr id="14" name="Rovná spojnica 13"/>
          <p:cNvCxnSpPr/>
          <p:nvPr/>
        </p:nvCxnSpPr>
        <p:spPr>
          <a:xfrm>
            <a:off x="1994268" y="716928"/>
            <a:ext cx="0" cy="36004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Rovná spojnica 22"/>
          <p:cNvCxnSpPr/>
          <p:nvPr/>
        </p:nvCxnSpPr>
        <p:spPr>
          <a:xfrm>
            <a:off x="1999716"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Rovná spojnica 23"/>
          <p:cNvCxnSpPr/>
          <p:nvPr/>
        </p:nvCxnSpPr>
        <p:spPr>
          <a:xfrm>
            <a:off x="1994268" y="1076968"/>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pic>
        <p:nvPicPr>
          <p:cNvPr id="25" name="Zástupný symbol obsahu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spTree>
    <p:extLst>
      <p:ext uri="{BB962C8B-B14F-4D97-AF65-F5344CB8AC3E}">
        <p14:creationId xmlns:p14="http://schemas.microsoft.com/office/powerpoint/2010/main" val="366668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38654" y="1311605"/>
            <a:ext cx="9029700" cy="4843160"/>
          </a:xfrm>
        </p:spPr>
        <p:txBody>
          <a:bodyPr>
            <a:normAutofit/>
          </a:bodyPr>
          <a:lstStyle/>
          <a:p>
            <a:pPr marL="0" indent="0">
              <a:buNone/>
            </a:pPr>
            <a:endParaRPr lang="sk-SK" b="1" dirty="0" smtClean="0"/>
          </a:p>
          <a:p>
            <a:pPr algn="just">
              <a:buFont typeface="Wingdings" panose="05000000000000000000" pitchFamily="2" charset="2"/>
              <a:buChar char="Ø"/>
            </a:pPr>
            <a:r>
              <a:rPr lang="sk-SK" sz="2400" dirty="0" smtClean="0"/>
              <a:t>Pre rodičov detí (od 6 do 15 rokov), </a:t>
            </a:r>
            <a:r>
              <a:rPr lang="sk-SK" sz="2400" u="sng" dirty="0" smtClean="0">
                <a:effectLst/>
              </a:rPr>
              <a:t>ktorí majú nárok na zvýšený daňový bonus</a:t>
            </a:r>
            <a:r>
              <a:rPr lang="sk-SK" sz="2400" dirty="0" smtClean="0"/>
              <a:t> je výhodnejšie uplatniť si ho, nakoľko ak sa na dieťa poskytne dotácia na stravu v zmysle § 4 ods. 3 písm. c) zákona o dotáciách zanikne im nárok na akýkoľvek daňový bonus úplne.</a:t>
            </a:r>
          </a:p>
          <a:p>
            <a:pPr marL="0" indent="0" algn="just">
              <a:buNone/>
            </a:pPr>
            <a:endParaRPr lang="sk-SK" sz="2400" dirty="0" smtClean="0"/>
          </a:p>
          <a:p>
            <a:pPr algn="just">
              <a:buFont typeface="Wingdings" panose="05000000000000000000" pitchFamily="2" charset="2"/>
              <a:buChar char="Ø"/>
            </a:pPr>
            <a:r>
              <a:rPr lang="sk-SK" sz="2400" dirty="0" smtClean="0"/>
              <a:t>Ak si rodič v čase poskytovania dotácie na stravu uplatní zvýšený daňový bonus je povinný o uvedenom zriaďovateľa bezodkladne informovať, nakoľko v takomto prípade </a:t>
            </a:r>
            <a:r>
              <a:rPr lang="sk-SK" sz="2400" b="1" dirty="0" smtClean="0"/>
              <a:t>bude dieťaťu poskytovaná dotácia na stravu neoprávnene</a:t>
            </a:r>
            <a:r>
              <a:rPr lang="sk-SK" sz="2400" dirty="0" smtClean="0"/>
              <a:t>  a bude povinný vrátiť všetky finančné prostriedky poskytnuté na toto dieťa ako dotáciu na stravu). </a:t>
            </a:r>
            <a:endParaRPr lang="sk-SK" sz="2400" dirty="0"/>
          </a:p>
        </p:txBody>
      </p:sp>
      <p:sp>
        <p:nvSpPr>
          <p:cNvPr id="4" name="Nadpis 3"/>
          <p:cNvSpPr>
            <a:spLocks noGrp="1"/>
          </p:cNvSpPr>
          <p:nvPr>
            <p:ph type="title"/>
          </p:nvPr>
        </p:nvSpPr>
        <p:spPr>
          <a:xfrm>
            <a:off x="1991544" y="536908"/>
            <a:ext cx="8232324" cy="567368"/>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r>
              <a:rPr lang="sk-SK" sz="3600" dirty="0" smtClean="0"/>
              <a:t>Dotácie na stravu  alebo daňový bonus  </a:t>
            </a:r>
            <a:endParaRPr lang="sk-SK" dirty="0"/>
          </a:p>
        </p:txBody>
      </p:sp>
      <p:cxnSp>
        <p:nvCxnSpPr>
          <p:cNvPr id="5" name="Rovná spojnica 4"/>
          <p:cNvCxnSpPr/>
          <p:nvPr/>
        </p:nvCxnSpPr>
        <p:spPr>
          <a:xfrm>
            <a:off x="1994268" y="92711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ovná spojnica 5"/>
          <p:cNvCxnSpPr/>
          <p:nvPr/>
        </p:nvCxnSpPr>
        <p:spPr>
          <a:xfrm>
            <a:off x="1991544" y="92425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991544"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a:off x="1991544" y="6234388"/>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Zástupný symbol obsahu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cxnSp>
        <p:nvCxnSpPr>
          <p:cNvPr id="10" name="Rovná spojnica 9"/>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6210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38654" y="1311605"/>
            <a:ext cx="9029700" cy="4843160"/>
          </a:xfrm>
        </p:spPr>
        <p:txBody>
          <a:bodyPr>
            <a:normAutofit fontScale="92500"/>
          </a:bodyPr>
          <a:lstStyle/>
          <a:p>
            <a:pPr marL="0" indent="0">
              <a:buNone/>
            </a:pPr>
            <a:r>
              <a:rPr lang="sk-SK" b="1" u="sng" dirty="0" smtClean="0"/>
              <a:t>Zriaďovateľ je povinný: </a:t>
            </a:r>
          </a:p>
          <a:p>
            <a:pPr algn="just">
              <a:buFont typeface="Wingdings" panose="05000000000000000000" pitchFamily="2" charset="2"/>
              <a:buChar char="Ø"/>
            </a:pPr>
            <a:r>
              <a:rPr lang="sk-SK" b="1" dirty="0" smtClean="0"/>
              <a:t>v termíne do 10.08.2021 doručiť na úrad zoznam detí</a:t>
            </a:r>
            <a:r>
              <a:rPr lang="sk-SK" dirty="0" smtClean="0"/>
              <a:t>, na ktoré žiada poskytnutie dotácie od 01.09.2021 do 31.12.2021;</a:t>
            </a:r>
          </a:p>
          <a:p>
            <a:pPr algn="just">
              <a:buFont typeface="Wingdings" panose="05000000000000000000" pitchFamily="2" charset="2"/>
              <a:buChar char="Ø"/>
            </a:pPr>
            <a:r>
              <a:rPr lang="sk-SK" dirty="0" smtClean="0"/>
              <a:t>nové tlačivo vypracované ústredím PSVR, z akého titulu sú deti v MŠ/ZŠ oprávnené na poskytnutie dotácie na stravu – zoznam detí podľa § 4 ods. 3 </a:t>
            </a:r>
            <a:r>
              <a:rPr lang="sk-SK" u="sng" dirty="0" smtClean="0"/>
              <a:t>písm. a) </a:t>
            </a:r>
            <a:r>
              <a:rPr lang="sk-SK" dirty="0" smtClean="0"/>
              <a:t>zákona o dotáciách alebo zoznam detí podľa § 4 ods. 3 </a:t>
            </a:r>
            <a:r>
              <a:rPr lang="sk-SK" u="sng" dirty="0" smtClean="0"/>
              <a:t>písm. b) </a:t>
            </a:r>
            <a:r>
              <a:rPr lang="sk-SK" dirty="0" smtClean="0"/>
              <a:t>alebo </a:t>
            </a:r>
            <a:r>
              <a:rPr lang="sk-SK" u="sng" dirty="0" smtClean="0"/>
              <a:t>písm. c) </a:t>
            </a:r>
            <a:r>
              <a:rPr lang="sk-SK" dirty="0" smtClean="0"/>
              <a:t>zákona o dotáciách;</a:t>
            </a:r>
          </a:p>
          <a:p>
            <a:pPr algn="just">
              <a:buFont typeface="Wingdings" panose="05000000000000000000" pitchFamily="2" charset="2"/>
              <a:buChar char="Ø"/>
            </a:pPr>
            <a:r>
              <a:rPr lang="sk-SK" b="1" dirty="0" smtClean="0"/>
              <a:t>za správnosť údajov uvedených v zozname detí, zodpovedá zriaďovateľ </a:t>
            </a:r>
            <a:r>
              <a:rPr lang="sk-SK" dirty="0" smtClean="0"/>
              <a:t>a v tejto súvislosti uchováva podklady súvisiace s jej poskytnutím (potvrdenia o deťoch v ŽM/HN, čestné vyhlásenia, že si rodičia neuplatnili nárok na zvýšený daňový bonus).</a:t>
            </a:r>
            <a:endParaRPr lang="sk-SK" b="1" dirty="0" smtClean="0"/>
          </a:p>
        </p:txBody>
      </p:sp>
      <p:sp>
        <p:nvSpPr>
          <p:cNvPr id="4" name="Nadpis 3"/>
          <p:cNvSpPr>
            <a:spLocks noGrp="1"/>
          </p:cNvSpPr>
          <p:nvPr>
            <p:ph type="title"/>
          </p:nvPr>
        </p:nvSpPr>
        <p:spPr>
          <a:xfrm>
            <a:off x="1991544" y="536908"/>
            <a:ext cx="8232324" cy="567368"/>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sk-SK" sz="2800" dirty="0" smtClean="0"/>
              <a:t>Zoznam detí oprávnených na poskytnutie dotácie </a:t>
            </a:r>
            <a:endParaRPr lang="sk-SK" sz="2800" dirty="0"/>
          </a:p>
        </p:txBody>
      </p:sp>
      <p:cxnSp>
        <p:nvCxnSpPr>
          <p:cNvPr id="5" name="Rovná spojnica 4"/>
          <p:cNvCxnSpPr/>
          <p:nvPr/>
        </p:nvCxnSpPr>
        <p:spPr>
          <a:xfrm>
            <a:off x="1994268" y="92711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ovná spojnica 5"/>
          <p:cNvCxnSpPr/>
          <p:nvPr/>
        </p:nvCxnSpPr>
        <p:spPr>
          <a:xfrm>
            <a:off x="1991544" y="92425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991544"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a:off x="1991544" y="6234388"/>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Zástupný symbol obsahu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cxnSp>
        <p:nvCxnSpPr>
          <p:cNvPr id="10" name="Rovná spojnica 9"/>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1190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1991544" y="536908"/>
            <a:ext cx="8232324" cy="567368"/>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sk-SK" sz="2800" dirty="0" smtClean="0"/>
              <a:t>Zmeny v priebehu školského roka  </a:t>
            </a:r>
            <a:endParaRPr lang="sk-SK" sz="2800" dirty="0"/>
          </a:p>
        </p:txBody>
      </p:sp>
      <p:cxnSp>
        <p:nvCxnSpPr>
          <p:cNvPr id="5" name="Rovná spojnica 4"/>
          <p:cNvCxnSpPr/>
          <p:nvPr/>
        </p:nvCxnSpPr>
        <p:spPr>
          <a:xfrm>
            <a:off x="1994268" y="92711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ovná spojnica 5"/>
          <p:cNvCxnSpPr/>
          <p:nvPr/>
        </p:nvCxnSpPr>
        <p:spPr>
          <a:xfrm>
            <a:off x="1991544" y="92425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991544"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a:off x="1991544" y="6234388"/>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Zástupný symbol obsahu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cxnSp>
        <p:nvCxnSpPr>
          <p:cNvPr id="10" name="Rovná spojnica 9"/>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a:spLocks noGrp="1" noChangeArrowheads="1"/>
          </p:cNvSpPr>
          <p:nvPr>
            <p:ph idx="1"/>
          </p:nvPr>
        </p:nvSpPr>
        <p:spPr bwMode="auto">
          <a:xfrm>
            <a:off x="1661747" y="167267"/>
            <a:ext cx="8658836" cy="621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lnSpc>
                <a:spcPct val="100000"/>
              </a:lnSpc>
              <a:spcBef>
                <a:spcPct val="0"/>
              </a:spcBef>
              <a:spcAft>
                <a:spcPct val="0"/>
              </a:spcAft>
              <a:buFont typeface="Wingdings" panose="05000000000000000000" pitchFamily="2" charset="2"/>
              <a:buChar char="Ø"/>
            </a:pPr>
            <a:endParaRPr kumimoji="0" lang="sk-SK" altLang="sk-SK" sz="2000" b="0" i="0" u="none" strike="noStrike" cap="none" normalizeH="0" baseline="0" dirty="0" smtClean="0">
              <a:ln>
                <a:noFill/>
              </a:ln>
              <a:solidFill>
                <a:schemeClr val="tx1"/>
              </a:solidFill>
              <a:effectLst/>
              <a:latin typeface="Arial" panose="020B0604020202020204" pitchFamily="34" charset="0"/>
            </a:endParaRPr>
          </a:p>
          <a:p>
            <a:pPr algn="just" eaLnBrk="0" fontAlgn="base" hangingPunct="0">
              <a:lnSpc>
                <a:spcPct val="100000"/>
              </a:lnSpc>
              <a:spcBef>
                <a:spcPct val="0"/>
              </a:spcBef>
              <a:spcAft>
                <a:spcPct val="0"/>
              </a:spcAft>
              <a:buFont typeface="Wingdings" panose="05000000000000000000" pitchFamily="2" charset="2"/>
              <a:buChar char="Ø"/>
            </a:pPr>
            <a:endParaRPr lang="sk-SK" altLang="sk-SK" sz="2000" dirty="0">
              <a:latin typeface="Arial" panose="020B0604020202020204" pitchFamily="34" charset="0"/>
            </a:endParaRPr>
          </a:p>
          <a:p>
            <a:pPr algn="just" eaLnBrk="0" fontAlgn="base" hangingPunct="0">
              <a:lnSpc>
                <a:spcPct val="100000"/>
              </a:lnSpc>
              <a:spcBef>
                <a:spcPct val="0"/>
              </a:spcBef>
              <a:spcAft>
                <a:spcPct val="0"/>
              </a:spcAft>
              <a:buFont typeface="Wingdings" panose="05000000000000000000" pitchFamily="2" charset="2"/>
              <a:buChar char="Ø"/>
            </a:pPr>
            <a:endParaRPr kumimoji="0" lang="sk-SK" altLang="sk-SK" sz="2000" b="0" i="0" u="none" strike="noStrike" cap="none" normalizeH="0" baseline="0" dirty="0" smtClean="0">
              <a:ln>
                <a:noFill/>
              </a:ln>
              <a:solidFill>
                <a:schemeClr val="tx1"/>
              </a:solidFill>
              <a:effectLst/>
              <a:latin typeface="Arial" panose="020B0604020202020204" pitchFamily="34" charset="0"/>
            </a:endParaRPr>
          </a:p>
          <a:p>
            <a:pPr marL="0" indent="0" algn="just" eaLnBrk="0" fontAlgn="base" hangingPunct="0">
              <a:lnSpc>
                <a:spcPct val="100000"/>
              </a:lnSpc>
              <a:spcBef>
                <a:spcPct val="0"/>
              </a:spcBef>
              <a:spcAft>
                <a:spcPct val="0"/>
              </a:spcAft>
              <a:buNone/>
            </a:pPr>
            <a:endParaRPr kumimoji="0" lang="sk-SK" altLang="sk-SK" sz="2000" b="0" i="0" u="none" strike="noStrike" cap="none" normalizeH="0" baseline="0" dirty="0" smtClean="0">
              <a:ln>
                <a:noFill/>
              </a:ln>
              <a:solidFill>
                <a:schemeClr val="tx1"/>
              </a:solidFill>
              <a:effectLst/>
              <a:latin typeface="Arial" panose="020B0604020202020204" pitchFamily="34" charset="0"/>
            </a:endParaRPr>
          </a:p>
          <a:p>
            <a:pPr algn="just" eaLnBrk="0" fontAlgn="base" hangingPunct="0">
              <a:lnSpc>
                <a:spcPct val="100000"/>
              </a:lnSpc>
              <a:spcBef>
                <a:spcPct val="0"/>
              </a:spcBef>
              <a:spcAft>
                <a:spcPct val="0"/>
              </a:spcAft>
              <a:buFont typeface="Wingdings" panose="05000000000000000000" pitchFamily="2" charset="2"/>
              <a:buChar char="Ø"/>
            </a:pPr>
            <a:r>
              <a:rPr kumimoji="0" lang="sk-SK" altLang="sk-SK" sz="2000" b="0" i="0" u="none" strike="noStrike" cap="none" normalizeH="0" baseline="0" dirty="0" smtClean="0">
                <a:ln>
                  <a:noFill/>
                </a:ln>
                <a:solidFill>
                  <a:schemeClr val="tx1"/>
                </a:solidFill>
                <a:effectLst/>
                <a:latin typeface="Arial" panose="020B0604020202020204" pitchFamily="34" charset="0"/>
              </a:rPr>
              <a:t> </a:t>
            </a:r>
            <a:r>
              <a:rPr kumimoji="0" lang="sk-SK" altLang="sk-SK" sz="2400" b="0" i="0" u="none" strike="noStrike" cap="none" normalizeH="0" baseline="0" dirty="0" smtClean="0">
                <a:ln>
                  <a:noFill/>
                </a:ln>
                <a:solidFill>
                  <a:schemeClr val="tx1"/>
                </a:solidFill>
                <a:effectLst/>
              </a:rPr>
              <a:t>Ak dôjde k zmene v priebehu š</a:t>
            </a:r>
            <a:r>
              <a:rPr kumimoji="0" lang="sk-SK" altLang="sk-SK" sz="2400" b="0" i="0" u="none" strike="noStrike" cap="none" normalizeH="0" dirty="0" smtClean="0">
                <a:ln>
                  <a:noFill/>
                </a:ln>
                <a:solidFill>
                  <a:schemeClr val="tx1"/>
                </a:solidFill>
                <a:effectLst/>
              </a:rPr>
              <a:t>kolského roka, </a:t>
            </a:r>
            <a:r>
              <a:rPr kumimoji="0" lang="sk-SK" altLang="sk-SK" sz="2400" b="0" i="0" u="none" strike="noStrike" cap="none" normalizeH="0" baseline="0" dirty="0" smtClean="0">
                <a:ln>
                  <a:noFill/>
                </a:ln>
                <a:solidFill>
                  <a:schemeClr val="tx1"/>
                </a:solidFill>
                <a:effectLst/>
              </a:rPr>
              <a:t>žiadateľ postupuje v zmysle zákona o dotáciách tak ako doteraz </a:t>
            </a:r>
            <a:r>
              <a:rPr kumimoji="0" lang="sk-SK" altLang="sk-SK" sz="2400" b="0" i="0" u="sng" strike="noStrike" cap="none" normalizeH="0" baseline="0" dirty="0" smtClean="0">
                <a:ln>
                  <a:noFill/>
                </a:ln>
                <a:solidFill>
                  <a:schemeClr val="tx1"/>
                </a:solidFill>
                <a:effectLst/>
              </a:rPr>
              <a:t>a zmeny oznamuje do konca kalendárneho mesiaca, v ktorom zmena nastala</a:t>
            </a:r>
            <a:r>
              <a:rPr kumimoji="0" lang="sk-SK" altLang="sk-SK" sz="2400" b="0" i="0" u="none" strike="noStrike" cap="none" normalizeH="0" baseline="0" dirty="0" smtClean="0">
                <a:ln>
                  <a:noFill/>
                </a:ln>
                <a:solidFill>
                  <a:schemeClr val="tx1"/>
                </a:solidFill>
                <a:effectLst/>
              </a:rPr>
              <a:t>. </a:t>
            </a:r>
          </a:p>
          <a:p>
            <a:pPr marL="0" indent="0" algn="just" eaLnBrk="0" fontAlgn="base" hangingPunct="0">
              <a:lnSpc>
                <a:spcPct val="100000"/>
              </a:lnSpc>
              <a:spcBef>
                <a:spcPct val="0"/>
              </a:spcBef>
              <a:spcAft>
                <a:spcPct val="0"/>
              </a:spcAft>
              <a:buNone/>
            </a:pPr>
            <a:endParaRPr kumimoji="0" lang="sk-SK" altLang="sk-SK" sz="2400" b="0" i="0" u="none" strike="noStrike" cap="none" normalizeH="0" baseline="0" dirty="0" smtClean="0">
              <a:ln>
                <a:noFill/>
              </a:ln>
              <a:solidFill>
                <a:schemeClr val="tx1"/>
              </a:solidFill>
              <a:effectLst/>
            </a:endParaRPr>
          </a:p>
          <a:p>
            <a:pPr algn="just" eaLnBrk="0" fontAlgn="base" hangingPunct="0">
              <a:lnSpc>
                <a:spcPct val="100000"/>
              </a:lnSpc>
              <a:spcBef>
                <a:spcPct val="0"/>
              </a:spcBef>
              <a:spcAft>
                <a:spcPct val="0"/>
              </a:spcAft>
              <a:buFont typeface="Wingdings" panose="05000000000000000000" pitchFamily="2" charset="2"/>
              <a:buChar char="Ø"/>
            </a:pPr>
            <a:r>
              <a:rPr kumimoji="0" lang="sk-SK" altLang="sk-SK" sz="2400" b="0" i="0" u="none" strike="noStrike" cap="none" normalizeH="0" baseline="0" dirty="0" smtClean="0">
                <a:ln>
                  <a:noFill/>
                </a:ln>
                <a:solidFill>
                  <a:schemeClr val="tx1"/>
                </a:solidFill>
                <a:effectLst/>
              </a:rPr>
              <a:t> Dieťa, pri ktorom nastala zmena (deti v HN, ŽM, bez zvýšeného daňového bonusu) bude oprávnené na poskytovanie dotácie od </a:t>
            </a:r>
            <a:r>
              <a:rPr kumimoji="0" lang="sk-SK" altLang="sk-SK" sz="2400" b="0" i="0" u="sng" strike="noStrike" cap="none" normalizeH="0" baseline="0" dirty="0" smtClean="0">
                <a:ln>
                  <a:noFill/>
                </a:ln>
                <a:solidFill>
                  <a:schemeClr val="tx1"/>
                </a:solidFill>
                <a:effectLst/>
              </a:rPr>
              <a:t>prvého dňa v mesiaci, ktorý nasleduje po mesiaci</a:t>
            </a:r>
            <a:r>
              <a:rPr kumimoji="0" lang="sk-SK" altLang="sk-SK" sz="2400" b="0" i="0" u="none" strike="noStrike" cap="none" normalizeH="0" baseline="0" dirty="0" smtClean="0">
                <a:ln>
                  <a:noFill/>
                </a:ln>
                <a:solidFill>
                  <a:schemeClr val="tx1"/>
                </a:solidFill>
                <a:effectLst/>
              </a:rPr>
              <a:t>, v ktorom žiadateľ predloží zmenový zoznam na úrad</a:t>
            </a:r>
            <a:r>
              <a:rPr lang="sk-SK" altLang="sk-SK" sz="2400" dirty="0"/>
              <a:t>.</a:t>
            </a:r>
            <a:endParaRPr kumimoji="0" lang="sk-SK" altLang="sk-SK" sz="2400" b="0" i="0" u="none" strike="noStrike" cap="none" normalizeH="0" baseline="0" dirty="0" smtClean="0">
              <a:ln>
                <a:noFill/>
              </a:ln>
              <a:solidFill>
                <a:schemeClr val="tx1"/>
              </a:solidFill>
              <a:effectLst/>
            </a:endParaRPr>
          </a:p>
          <a:p>
            <a:pPr marL="0" indent="0" algn="just" eaLnBrk="0" fontAlgn="base" hangingPunct="0">
              <a:lnSpc>
                <a:spcPct val="100000"/>
              </a:lnSpc>
              <a:spcBef>
                <a:spcPct val="0"/>
              </a:spcBef>
              <a:spcAft>
                <a:spcPct val="0"/>
              </a:spcAft>
              <a:buNone/>
            </a:pPr>
            <a:endParaRPr kumimoji="0" lang="sk-SK" altLang="sk-SK" sz="2400" b="0" i="0" u="none" strike="noStrike" cap="none" normalizeH="0" baseline="0" dirty="0" smtClean="0">
              <a:ln>
                <a:noFill/>
              </a:ln>
              <a:solidFill>
                <a:schemeClr val="tx1"/>
              </a:solidFill>
              <a:effectLst/>
            </a:endParaRPr>
          </a:p>
          <a:p>
            <a:pPr algn="just" eaLnBrk="0" fontAlgn="base" hangingPunct="0">
              <a:lnSpc>
                <a:spcPct val="100000"/>
              </a:lnSpc>
              <a:spcBef>
                <a:spcPct val="0"/>
              </a:spcBef>
              <a:spcAft>
                <a:spcPct val="0"/>
              </a:spcAft>
              <a:buFont typeface="Wingdings" panose="05000000000000000000" pitchFamily="2" charset="2"/>
              <a:buChar char="Ø"/>
            </a:pPr>
            <a:r>
              <a:rPr kumimoji="0" lang="sk-SK" altLang="sk-SK" sz="2400" b="0" i="0" u="none" strike="noStrike" cap="none" normalizeH="0" baseline="0" dirty="0" smtClean="0">
                <a:ln>
                  <a:noFill/>
                </a:ln>
                <a:solidFill>
                  <a:schemeClr val="tx1"/>
                </a:solidFill>
                <a:effectLst/>
              </a:rPr>
              <a:t> Žiadateľovi v tomto prípade, ÚPSVR neposiela doplatok dotácie</a:t>
            </a:r>
            <a:r>
              <a:rPr lang="sk-SK" altLang="sk-SK" sz="2400" dirty="0" smtClean="0"/>
              <a:t>, len mu oznámi, že deti sú oprávnené na poskytovanie dotácie.</a:t>
            </a:r>
          </a:p>
          <a:p>
            <a:pPr marL="0" indent="0" algn="just" eaLnBrk="0" fontAlgn="base" hangingPunct="0">
              <a:lnSpc>
                <a:spcPct val="100000"/>
              </a:lnSpc>
              <a:spcBef>
                <a:spcPct val="0"/>
              </a:spcBef>
              <a:spcAft>
                <a:spcPct val="0"/>
              </a:spcAft>
              <a:buNone/>
            </a:pPr>
            <a:endParaRPr kumimoji="0" lang="sk-SK" altLang="sk-SK" sz="1800" b="0" i="0" u="none" strike="noStrike" cap="none" normalizeH="0" baseline="0" dirty="0" smtClean="0">
              <a:ln>
                <a:noFill/>
              </a:ln>
              <a:solidFill>
                <a:schemeClr val="tx1"/>
              </a:solidFill>
              <a:effectLst/>
              <a:latin typeface="Arial" panose="020B0604020202020204" pitchFamily="34" charset="0"/>
            </a:endParaRPr>
          </a:p>
          <a:p>
            <a:pPr marL="0" indent="0" algn="just" eaLnBrk="0" fontAlgn="base" hangingPunct="0">
              <a:lnSpc>
                <a:spcPct val="100000"/>
              </a:lnSpc>
              <a:spcBef>
                <a:spcPct val="0"/>
              </a:spcBef>
              <a:spcAft>
                <a:spcPct val="0"/>
              </a:spcAft>
              <a:buNone/>
            </a:pPr>
            <a:endParaRPr kumimoji="0" lang="sk-SK" altLang="sk-SK" sz="18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sk-SK" altLang="sk-SK"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54983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38654" y="1311605"/>
            <a:ext cx="9029700" cy="4843160"/>
          </a:xfrm>
        </p:spPr>
        <p:txBody>
          <a:bodyPr>
            <a:normAutofit/>
          </a:bodyPr>
          <a:lstStyle/>
          <a:p>
            <a:pPr marL="0" indent="0" algn="just" eaLnBrk="0" fontAlgn="base" hangingPunct="0">
              <a:lnSpc>
                <a:spcPct val="100000"/>
              </a:lnSpc>
              <a:spcBef>
                <a:spcPct val="0"/>
              </a:spcBef>
              <a:spcAft>
                <a:spcPct val="0"/>
              </a:spcAft>
              <a:buNone/>
            </a:pPr>
            <a:endParaRPr lang="sk-SK" altLang="sk-SK" sz="2400" dirty="0" smtClean="0">
              <a:latin typeface="Arial" panose="020B0604020202020204" pitchFamily="34" charset="0"/>
            </a:endParaRPr>
          </a:p>
          <a:p>
            <a:pPr algn="just" eaLnBrk="0" fontAlgn="base" hangingPunct="0">
              <a:lnSpc>
                <a:spcPct val="100000"/>
              </a:lnSpc>
              <a:spcBef>
                <a:spcPct val="0"/>
              </a:spcBef>
              <a:spcAft>
                <a:spcPct val="0"/>
              </a:spcAft>
              <a:buFont typeface="Wingdings" panose="05000000000000000000" pitchFamily="2" charset="2"/>
              <a:buChar char="Ø"/>
            </a:pPr>
            <a:r>
              <a:rPr lang="sk-SK" altLang="sk-SK" sz="2400" dirty="0" smtClean="0">
                <a:latin typeface="Arial" panose="020B0604020202020204" pitchFamily="34" charset="0"/>
              </a:rPr>
              <a:t> </a:t>
            </a:r>
            <a:r>
              <a:rPr lang="sk-SK" altLang="sk-SK" sz="2400" dirty="0" smtClean="0"/>
              <a:t>Žiadateľ </a:t>
            </a:r>
            <a:r>
              <a:rPr lang="sk-SK" altLang="sk-SK" sz="2400" dirty="0"/>
              <a:t>deti stravuje z </a:t>
            </a:r>
            <a:r>
              <a:rPr lang="sk-SK" altLang="sk-SK" sz="2400" dirty="0" smtClean="0"/>
              <a:t>nevyčerpanej dotácie z predchádzajúceho obdobia resp. z vlastného </a:t>
            </a:r>
            <a:r>
              <a:rPr lang="sk-SK" altLang="sk-SK" sz="2400" dirty="0"/>
              <a:t>rozpočtu a </a:t>
            </a:r>
            <a:r>
              <a:rPr lang="sk-SK" altLang="sk-SK" sz="2400" dirty="0" smtClean="0"/>
              <a:t>deti z</a:t>
            </a:r>
            <a:r>
              <a:rPr lang="sk-SK" sz="2400" dirty="0" smtClean="0"/>
              <a:t>ahrnie do</a:t>
            </a:r>
            <a:r>
              <a:rPr lang="sk-SK" sz="2400" dirty="0"/>
              <a:t> zúčtovania dotácie na stravu </a:t>
            </a:r>
            <a:r>
              <a:rPr lang="sk-SK" sz="2400" dirty="0" smtClean="0"/>
              <a:t>za rozpočtový rok </a:t>
            </a:r>
            <a:r>
              <a:rPr lang="sk-SK" sz="2400" dirty="0" err="1" smtClean="0"/>
              <a:t>t.j</a:t>
            </a:r>
            <a:r>
              <a:rPr lang="sk-SK" sz="2400" dirty="0" smtClean="0"/>
              <a:t>. v marci 2022. Po vyúčtovaní úrad žiadateľovi finančné </a:t>
            </a:r>
            <a:r>
              <a:rPr lang="sk-SK" sz="2400" smtClean="0"/>
              <a:t>prostriedky doplatí. </a:t>
            </a:r>
            <a:endParaRPr lang="sk-SK" sz="2400" dirty="0" smtClean="0"/>
          </a:p>
          <a:p>
            <a:pPr marL="0" indent="0" algn="just" eaLnBrk="0" fontAlgn="base" hangingPunct="0">
              <a:lnSpc>
                <a:spcPct val="100000"/>
              </a:lnSpc>
              <a:spcBef>
                <a:spcPct val="0"/>
              </a:spcBef>
              <a:spcAft>
                <a:spcPct val="0"/>
              </a:spcAft>
              <a:buNone/>
            </a:pPr>
            <a:endParaRPr lang="sk-SK" sz="2400" dirty="0" smtClean="0"/>
          </a:p>
          <a:p>
            <a:pPr marL="0" indent="0" algn="just" eaLnBrk="0" fontAlgn="base" hangingPunct="0">
              <a:lnSpc>
                <a:spcPct val="100000"/>
              </a:lnSpc>
              <a:spcBef>
                <a:spcPct val="0"/>
              </a:spcBef>
              <a:spcAft>
                <a:spcPct val="0"/>
              </a:spcAft>
              <a:buNone/>
            </a:pPr>
            <a:endParaRPr lang="sk-SK" sz="2400" dirty="0"/>
          </a:p>
          <a:p>
            <a:pPr algn="just" eaLnBrk="0" fontAlgn="base" hangingPunct="0">
              <a:lnSpc>
                <a:spcPct val="100000"/>
              </a:lnSpc>
              <a:spcBef>
                <a:spcPct val="0"/>
              </a:spcBef>
              <a:spcAft>
                <a:spcPct val="0"/>
              </a:spcAft>
              <a:buFont typeface="Wingdings" panose="05000000000000000000" pitchFamily="2" charset="2"/>
              <a:buChar char="Ø"/>
            </a:pPr>
            <a:r>
              <a:rPr lang="sk-SK" sz="2400" dirty="0" smtClean="0"/>
              <a:t> Ak </a:t>
            </a:r>
            <a:r>
              <a:rPr lang="sk-SK" sz="2400" dirty="0"/>
              <a:t>na základe oznámenia zmien v počte detí z titulu dieťaťa v HN dôjde k naplneniu podmienky poskytovania dotácie na stravu na všetky deti v MŠ/ZŠ  úrad poskytne žiadateľovi doplatok sumy dotácie na stravu do 25. dňa nasledujúceho mesiaca, v ktorom zmena </a:t>
            </a:r>
            <a:r>
              <a:rPr lang="sk-SK" sz="2400" dirty="0" smtClean="0"/>
              <a:t>nastala. </a:t>
            </a:r>
            <a:endParaRPr lang="sk-SK" altLang="sk-SK" sz="2400" dirty="0"/>
          </a:p>
          <a:p>
            <a:pPr marL="0" indent="0">
              <a:buNone/>
            </a:pPr>
            <a:endParaRPr lang="sk-SK" b="1" dirty="0" smtClean="0"/>
          </a:p>
        </p:txBody>
      </p:sp>
      <p:sp>
        <p:nvSpPr>
          <p:cNvPr id="4" name="Nadpis 3"/>
          <p:cNvSpPr>
            <a:spLocks noGrp="1"/>
          </p:cNvSpPr>
          <p:nvPr>
            <p:ph type="title"/>
          </p:nvPr>
        </p:nvSpPr>
        <p:spPr>
          <a:xfrm>
            <a:off x="1991544" y="536908"/>
            <a:ext cx="8232324" cy="567368"/>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sk-SK" sz="2800" dirty="0" smtClean="0"/>
              <a:t>Zmeny v priebehu školského roka </a:t>
            </a:r>
            <a:endParaRPr lang="sk-SK" sz="2800" dirty="0"/>
          </a:p>
        </p:txBody>
      </p:sp>
      <p:cxnSp>
        <p:nvCxnSpPr>
          <p:cNvPr id="5" name="Rovná spojnica 4"/>
          <p:cNvCxnSpPr/>
          <p:nvPr/>
        </p:nvCxnSpPr>
        <p:spPr>
          <a:xfrm>
            <a:off x="1994268" y="92711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ovná spojnica 5"/>
          <p:cNvCxnSpPr/>
          <p:nvPr/>
        </p:nvCxnSpPr>
        <p:spPr>
          <a:xfrm>
            <a:off x="1991544" y="92425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991544"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a:off x="1991544" y="6234388"/>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Zástupný symbol obsahu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cxnSp>
        <p:nvCxnSpPr>
          <p:cNvPr id="10" name="Rovná spojnica 9"/>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9960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38654" y="1311605"/>
            <a:ext cx="9029700" cy="4843160"/>
          </a:xfrm>
        </p:spPr>
        <p:txBody>
          <a:bodyPr>
            <a:normAutofit fontScale="70000" lnSpcReduction="20000"/>
          </a:bodyPr>
          <a:lstStyle/>
          <a:p>
            <a:pPr algn="just" eaLnBrk="0" fontAlgn="base" hangingPunct="0">
              <a:lnSpc>
                <a:spcPct val="100000"/>
              </a:lnSpc>
              <a:spcBef>
                <a:spcPct val="0"/>
              </a:spcBef>
              <a:spcAft>
                <a:spcPct val="0"/>
              </a:spcAft>
              <a:buFont typeface="Wingdings" panose="05000000000000000000" pitchFamily="2" charset="2"/>
              <a:buChar char="Ø"/>
            </a:pPr>
            <a:endParaRPr lang="sk-SK" altLang="sk-SK" sz="2400" dirty="0" smtClean="0">
              <a:latin typeface="Arial" panose="020B0604020202020204" pitchFamily="34" charset="0"/>
            </a:endParaRPr>
          </a:p>
          <a:p>
            <a:pPr marL="0" indent="0" algn="just">
              <a:buNone/>
            </a:pPr>
            <a:r>
              <a:rPr lang="sk-SK" altLang="sk-SK" sz="2400" dirty="0" smtClean="0">
                <a:latin typeface="Arial" panose="020B0604020202020204" pitchFamily="34" charset="0"/>
              </a:rPr>
              <a:t> </a:t>
            </a:r>
            <a:r>
              <a:rPr lang="sk-SK" b="1" u="sng" dirty="0"/>
              <a:t>Dieťa v poslednom ročníku MŠ dovŕši 6 rokov dňa 19.10.2021:</a:t>
            </a:r>
            <a:endParaRPr lang="sk-SK" dirty="0"/>
          </a:p>
          <a:p>
            <a:pPr algn="just"/>
            <a:r>
              <a:rPr lang="sk-SK" dirty="0"/>
              <a:t>Rodič v auguste 2021 predložil zriaďovateľovi ČV, že si neuplatňuje na toto dieťa zvýšený daňový bonus, dieťa má nárok na dotáciu na stravu od septembra 2021. Takýto rodič si zároveň môže uplatniť tzv. dvojnásobný daňový bonus (46,44 eur), ak spĺňa podmienky v zmysle zákona o dani z príjmov (nárok na dvojnásobný daňový bonus má poslednýkrát za mesiac, v ktorom dieťa dovŕši 6 rokov, </a:t>
            </a:r>
            <a:r>
              <a:rPr lang="sk-SK" dirty="0" err="1"/>
              <a:t>t.j</a:t>
            </a:r>
            <a:r>
              <a:rPr lang="sk-SK" dirty="0"/>
              <a:t>. október 2021). </a:t>
            </a:r>
          </a:p>
          <a:p>
            <a:pPr marL="0" indent="0" algn="just">
              <a:buNone/>
            </a:pPr>
            <a:r>
              <a:rPr lang="sk-SK" u="sng" dirty="0"/>
              <a:t>Následne môžu nastať 2 situácie:</a:t>
            </a:r>
          </a:p>
          <a:p>
            <a:pPr lvl="0" algn="just"/>
            <a:r>
              <a:rPr lang="sk-SK" dirty="0"/>
              <a:t>rodič, informuje zriaďovateľa, že </a:t>
            </a:r>
            <a:r>
              <a:rPr lang="sk-SK" u="sng" dirty="0"/>
              <a:t>nemá nárok na zvýšený DB</a:t>
            </a:r>
            <a:r>
              <a:rPr lang="sk-SK" dirty="0"/>
              <a:t> (napr. invalidný dôchodca, zdaniteľný príjem za rok 2021 nižší ako 6xMM) - už predložené ČV </a:t>
            </a:r>
            <a:r>
              <a:rPr lang="sk-SK" u="sng" dirty="0"/>
              <a:t>stále platí</a:t>
            </a:r>
            <a:r>
              <a:rPr lang="sk-SK" dirty="0"/>
              <a:t> a dieťaťu je aj naďalej poskytovaná dotácia na stravu (v </a:t>
            </a:r>
            <a:r>
              <a:rPr lang="sk-SK" i="1" dirty="0"/>
              <a:t>tomto prípade nenastala zmena skutočností, rozhodujúcich pre výpočet dotácie</a:t>
            </a:r>
            <a:r>
              <a:rPr lang="sk-SK" i="1" dirty="0" smtClean="0"/>
              <a:t>);</a:t>
            </a:r>
            <a:endParaRPr lang="sk-SK" dirty="0"/>
          </a:p>
          <a:p>
            <a:pPr lvl="0" algn="just"/>
            <a:r>
              <a:rPr lang="sk-SK" dirty="0"/>
              <a:t>rodič, informuje zriaďovateľa, že </a:t>
            </a:r>
            <a:r>
              <a:rPr lang="sk-SK" u="sng" dirty="0"/>
              <a:t>má nárok na zvýšený DB</a:t>
            </a:r>
            <a:r>
              <a:rPr lang="sk-SK" dirty="0"/>
              <a:t> a tento DB si uplatní, v takomto prípade má </a:t>
            </a:r>
            <a:r>
              <a:rPr lang="sk-SK" u="sng" dirty="0"/>
              <a:t>poslednýkrát nárok na dotáciu na stravu za mesiac október 2021</a:t>
            </a:r>
            <a:r>
              <a:rPr lang="sk-SK" dirty="0"/>
              <a:t>. Od mesiaca november 2021 má nárok na zvýšený DB (39,47 eur), čo je pre neho výhodnejšie ako dotácia na stravu (</a:t>
            </a:r>
            <a:r>
              <a:rPr lang="sk-SK" i="1" dirty="0"/>
              <a:t>o zmene skutočností - „úbytok dieťa“ - zriaďovateľ informuje </a:t>
            </a:r>
            <a:r>
              <a:rPr lang="sk-SK" i="1" dirty="0" smtClean="0"/>
              <a:t>úrad). </a:t>
            </a:r>
            <a:endParaRPr lang="sk-SK" dirty="0"/>
          </a:p>
          <a:p>
            <a:pPr algn="just" eaLnBrk="0" fontAlgn="base" hangingPunct="0">
              <a:lnSpc>
                <a:spcPct val="100000"/>
              </a:lnSpc>
              <a:spcBef>
                <a:spcPct val="0"/>
              </a:spcBef>
              <a:spcAft>
                <a:spcPct val="0"/>
              </a:spcAft>
              <a:buFont typeface="Wingdings" panose="05000000000000000000" pitchFamily="2" charset="2"/>
              <a:buChar char="Ø"/>
            </a:pPr>
            <a:endParaRPr lang="sk-SK" b="1" dirty="0" smtClean="0"/>
          </a:p>
        </p:txBody>
      </p:sp>
      <p:sp>
        <p:nvSpPr>
          <p:cNvPr id="4" name="Nadpis 3"/>
          <p:cNvSpPr>
            <a:spLocks noGrp="1"/>
          </p:cNvSpPr>
          <p:nvPr>
            <p:ph type="title"/>
          </p:nvPr>
        </p:nvSpPr>
        <p:spPr>
          <a:xfrm>
            <a:off x="1991544" y="536908"/>
            <a:ext cx="8232324" cy="567368"/>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sk-SK" sz="2800" dirty="0"/>
              <a:t>Zmeny v priebehu školského roka </a:t>
            </a:r>
          </a:p>
        </p:txBody>
      </p:sp>
      <p:cxnSp>
        <p:nvCxnSpPr>
          <p:cNvPr id="5" name="Rovná spojnica 4"/>
          <p:cNvCxnSpPr/>
          <p:nvPr/>
        </p:nvCxnSpPr>
        <p:spPr>
          <a:xfrm>
            <a:off x="1994268" y="92711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ovná spojnica 5"/>
          <p:cNvCxnSpPr/>
          <p:nvPr/>
        </p:nvCxnSpPr>
        <p:spPr>
          <a:xfrm>
            <a:off x="1991544" y="92425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991544"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a:off x="1991544" y="6234388"/>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Zástupný symbol obsahu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cxnSp>
        <p:nvCxnSpPr>
          <p:cNvPr id="10" name="Rovná spojnica 9"/>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4844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38654" y="1311605"/>
            <a:ext cx="9029700" cy="4843160"/>
          </a:xfrm>
        </p:spPr>
        <p:txBody>
          <a:bodyPr>
            <a:normAutofit fontScale="92500" lnSpcReduction="10000"/>
          </a:bodyPr>
          <a:lstStyle/>
          <a:p>
            <a:pPr algn="just" eaLnBrk="0" fontAlgn="base" hangingPunct="0">
              <a:lnSpc>
                <a:spcPct val="100000"/>
              </a:lnSpc>
              <a:spcBef>
                <a:spcPct val="0"/>
              </a:spcBef>
              <a:spcAft>
                <a:spcPct val="0"/>
              </a:spcAft>
              <a:buFont typeface="Wingdings" panose="05000000000000000000" pitchFamily="2" charset="2"/>
              <a:buChar char="Ø"/>
            </a:pPr>
            <a:endParaRPr lang="sk-SK" altLang="sk-SK" sz="2400" dirty="0" smtClean="0">
              <a:latin typeface="Arial" panose="020B0604020202020204" pitchFamily="34" charset="0"/>
            </a:endParaRPr>
          </a:p>
          <a:p>
            <a:pPr marL="0" indent="0" algn="just">
              <a:buNone/>
            </a:pPr>
            <a:r>
              <a:rPr lang="sk-SK" sz="2600" b="1" u="sng" dirty="0" smtClean="0"/>
              <a:t>Dieťa </a:t>
            </a:r>
            <a:r>
              <a:rPr lang="sk-SK" sz="2600" b="1" u="sng" dirty="0"/>
              <a:t>v ZŠ dovŕši 15 rokov dňa 19.10.2021:</a:t>
            </a:r>
            <a:endParaRPr lang="sk-SK" sz="2600" dirty="0"/>
          </a:p>
          <a:p>
            <a:pPr algn="just"/>
            <a:r>
              <a:rPr lang="sk-SK" sz="2600" dirty="0"/>
              <a:t>Rodič si na dieťa uplatňoval zvýšený daňový bonus, od septembra 2021 nemal nárok na dotáciu na stravu (nárok na zvýšený DB má poslednýkrát za mesiac, v ktorom dieťa dovŕši 15 rokov, </a:t>
            </a:r>
            <a:r>
              <a:rPr lang="sk-SK" sz="2600" dirty="0" err="1"/>
              <a:t>t.j</a:t>
            </a:r>
            <a:r>
              <a:rPr lang="sk-SK" sz="2600" dirty="0"/>
              <a:t>. október 2021). Od </a:t>
            </a:r>
            <a:r>
              <a:rPr lang="sk-SK" sz="2600" u="sng" dirty="0"/>
              <a:t>novembra 2021 má nárok na dotáciu na stravu</a:t>
            </a:r>
            <a:r>
              <a:rPr lang="sk-SK" sz="2600" dirty="0"/>
              <a:t> a zároveň na daňový bonus v základnej sume (23,22 eur).</a:t>
            </a:r>
          </a:p>
          <a:p>
            <a:pPr algn="just"/>
            <a:r>
              <a:rPr lang="sk-SK" sz="2600" dirty="0"/>
              <a:t>Rodič informuje zriaďovateľa, že od mesiaca november 2021 si nemôže uplatniť nárok na zvýšený DB vzhľadom na vek dieťaťa a predloží zriaďovateľovi ČV. </a:t>
            </a:r>
          </a:p>
          <a:p>
            <a:pPr algn="just"/>
            <a:r>
              <a:rPr lang="sk-SK" sz="2600" i="1" dirty="0"/>
              <a:t>Ak rodič informuje zriaďovateľa a predloží ČV v októbri 2021 a zriaďovateľ o tejto zmene skutočností -„prírastok dieťaťa“ informuje úrad do 31.10.2021, toto dieťa je oprávnené na poskytnutie dotácie na stravu od 01.11.2021.  </a:t>
            </a:r>
            <a:endParaRPr lang="sk-SK" sz="2600" dirty="0"/>
          </a:p>
          <a:p>
            <a:pPr marL="0" indent="0">
              <a:buNone/>
            </a:pPr>
            <a:endParaRPr lang="sk-SK" b="1" dirty="0" smtClean="0"/>
          </a:p>
        </p:txBody>
      </p:sp>
      <p:sp>
        <p:nvSpPr>
          <p:cNvPr id="4" name="Nadpis 3"/>
          <p:cNvSpPr>
            <a:spLocks noGrp="1"/>
          </p:cNvSpPr>
          <p:nvPr>
            <p:ph type="title"/>
          </p:nvPr>
        </p:nvSpPr>
        <p:spPr>
          <a:xfrm>
            <a:off x="1991544" y="536908"/>
            <a:ext cx="8232324" cy="567368"/>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sk-SK" sz="3200" dirty="0"/>
              <a:t>Zmeny v priebehu školského roka </a:t>
            </a:r>
          </a:p>
        </p:txBody>
      </p:sp>
      <p:cxnSp>
        <p:nvCxnSpPr>
          <p:cNvPr id="5" name="Rovná spojnica 4"/>
          <p:cNvCxnSpPr/>
          <p:nvPr/>
        </p:nvCxnSpPr>
        <p:spPr>
          <a:xfrm>
            <a:off x="1994268" y="92711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ovná spojnica 5"/>
          <p:cNvCxnSpPr/>
          <p:nvPr/>
        </p:nvCxnSpPr>
        <p:spPr>
          <a:xfrm>
            <a:off x="1991544" y="92425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991544"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a:off x="1991544" y="6234388"/>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Zástupný symbol obsahu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cxnSp>
        <p:nvCxnSpPr>
          <p:cNvPr id="10" name="Rovná spojnica 9"/>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7084658"/>
      </p:ext>
    </p:extLst>
  </p:cSld>
  <p:clrMapOvr>
    <a:masterClrMapping/>
  </p:clrMapOvr>
</p:sld>
</file>

<file path=ppt/theme/theme1.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TotalTime>
  <Words>195</Words>
  <Application>Microsoft Office PowerPoint</Application>
  <PresentationFormat>Širokouhlá</PresentationFormat>
  <Paragraphs>80</Paragraphs>
  <Slides>11</Slides>
  <Notes>0</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11</vt:i4>
      </vt:variant>
    </vt:vector>
  </HeadingPairs>
  <TitlesOfParts>
    <vt:vector size="16" baseType="lpstr">
      <vt:lpstr>Arial</vt:lpstr>
      <vt:lpstr>Calibri</vt:lpstr>
      <vt:lpstr>Calibri Light</vt:lpstr>
      <vt:lpstr>Wingdings</vt:lpstr>
      <vt:lpstr>Motív balíka Office</vt:lpstr>
      <vt:lpstr>Ústredie práce, sociálnych vecí a rodiny     </vt:lpstr>
      <vt:lpstr>Dotácie na stravu  alebo daňový bonus  </vt:lpstr>
      <vt:lpstr>Prezentácia programu PowerPoint</vt:lpstr>
      <vt:lpstr>Dotácie na stravu  alebo daňový bonus  </vt:lpstr>
      <vt:lpstr>Zoznam detí oprávnených na poskytnutie dotácie </vt:lpstr>
      <vt:lpstr>Zmeny v priebehu školského roka  </vt:lpstr>
      <vt:lpstr>Zmeny v priebehu školského roka </vt:lpstr>
      <vt:lpstr>Zmeny v priebehu školského roka </vt:lpstr>
      <vt:lpstr>Zmeny v priebehu školského roka </vt:lpstr>
      <vt:lpstr>Informácie o dotáciách na stravu </vt:lpstr>
      <vt:lpstr>Ústredie práce, sociálnych vecí a rodiny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Ústredie práce, sociálnych vecí a rodiny     15.06. – 16.06.2021</dc:title>
  <dc:creator>Klimanová Alena</dc:creator>
  <cp:lastModifiedBy>Klimanová Alena</cp:lastModifiedBy>
  <cp:revision>24</cp:revision>
  <dcterms:created xsi:type="dcterms:W3CDTF">2021-08-20T10:14:30Z</dcterms:created>
  <dcterms:modified xsi:type="dcterms:W3CDTF">2021-08-27T11:13:56Z</dcterms:modified>
</cp:coreProperties>
</file>