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66" r:id="rId2"/>
    <p:sldId id="262" r:id="rId3"/>
    <p:sldId id="257" r:id="rId4"/>
    <p:sldId id="261" r:id="rId5"/>
    <p:sldId id="258" r:id="rId6"/>
    <p:sldId id="264" r:id="rId7"/>
    <p:sldId id="263" r:id="rId8"/>
    <p:sldId id="260" r:id="rId9"/>
    <p:sldId id="267" r:id="rId10"/>
    <p:sldId id="268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4A86A-1209-4E5F-BB25-5A936B585C93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ACCBDDD4-3A18-4517-A44B-7EEC97255ECB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1738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4A86A-1209-4E5F-BB25-5A936B585C93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BDDD4-3A18-4517-A44B-7EEC97255ECB}" type="slidenum">
              <a:rPr lang="pl-PL" smtClean="0"/>
              <a:t>‹#›</a:t>
            </a:fld>
            <a:endParaRPr lang="pl-PL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2522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4A86A-1209-4E5F-BB25-5A936B585C93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BDDD4-3A18-4517-A44B-7EEC97255ECB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5204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4A86A-1209-4E5F-BB25-5A936B585C93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BDDD4-3A18-4517-A44B-7EEC97255ECB}" type="slidenum">
              <a:rPr lang="pl-PL" smtClean="0"/>
              <a:t>‹#›</a:t>
            </a:fld>
            <a:endParaRPr lang="pl-PL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8036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4A86A-1209-4E5F-BB25-5A936B585C93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BDDD4-3A18-4517-A44B-7EEC97255ECB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157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4A86A-1209-4E5F-BB25-5A936B585C93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BDDD4-3A18-4517-A44B-7EEC97255ECB}" type="slidenum">
              <a:rPr lang="pl-PL" smtClean="0"/>
              <a:t>‹#›</a:t>
            </a:fld>
            <a:endParaRPr lang="pl-PL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272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4A86A-1209-4E5F-BB25-5A936B585C93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BDDD4-3A18-4517-A44B-7EEC97255ECB}" type="slidenum">
              <a:rPr lang="pl-PL" smtClean="0"/>
              <a:t>‹#›</a:t>
            </a:fld>
            <a:endParaRPr lang="pl-PL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5850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4A86A-1209-4E5F-BB25-5A936B585C93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BDDD4-3A18-4517-A44B-7EEC97255ECB}" type="slidenum">
              <a:rPr lang="pl-PL" smtClean="0"/>
              <a:t>‹#›</a:t>
            </a:fld>
            <a:endParaRPr lang="pl-PL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707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4A86A-1209-4E5F-BB25-5A936B585C93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BDDD4-3A18-4517-A44B-7EEC97255E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0992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4A86A-1209-4E5F-BB25-5A936B585C93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BDDD4-3A18-4517-A44B-7EEC97255ECB}" type="slidenum">
              <a:rPr lang="pl-PL" smtClean="0"/>
              <a:t>‹#›</a:t>
            </a:fld>
            <a:endParaRPr lang="pl-PL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0386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CBD4A86A-1209-4E5F-BB25-5A936B585C93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BDDD4-3A18-4517-A44B-7EEC97255ECB}" type="slidenum">
              <a:rPr lang="pl-PL" smtClean="0"/>
              <a:t>‹#›</a:t>
            </a:fld>
            <a:endParaRPr lang="pl-PL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2405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4A86A-1209-4E5F-BB25-5A936B585C93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ACCBDDD4-3A18-4517-A44B-7EEC97255ECB}" type="slidenum">
              <a:rPr lang="pl-PL" smtClean="0"/>
              <a:t>‹#›</a:t>
            </a:fld>
            <a:endParaRPr lang="pl-PL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659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pl.wikipedia.org/wiki/Ocean_Atlantycki" TargetMode="External"/><Relationship Id="rId13" Type="http://schemas.openxmlformats.org/officeDocument/2006/relationships/hyperlink" Target="https://pl.wikipedia.org/wiki/Barcelona" TargetMode="External"/><Relationship Id="rId18" Type="http://schemas.openxmlformats.org/officeDocument/2006/relationships/hyperlink" Target="https://pl.wikipedia.org/wiki/Ceuta" TargetMode="External"/><Relationship Id="rId3" Type="http://schemas.openxmlformats.org/officeDocument/2006/relationships/hyperlink" Target="https://pl.wikipedia.org/wiki/Europa_Po%C5%82udniowa" TargetMode="External"/><Relationship Id="rId21" Type="http://schemas.openxmlformats.org/officeDocument/2006/relationships/hyperlink" Target="https://pl.wikipedia.org/wiki/Pireneje" TargetMode="External"/><Relationship Id="rId7" Type="http://schemas.openxmlformats.org/officeDocument/2006/relationships/hyperlink" Target="https://pl.wikipedia.org/wiki/Wyspy_Kanaryjskie" TargetMode="External"/><Relationship Id="rId12" Type="http://schemas.openxmlformats.org/officeDocument/2006/relationships/hyperlink" Target="https://pl.wikipedia.org/wiki/Madryt" TargetMode="External"/><Relationship Id="rId17" Type="http://schemas.openxmlformats.org/officeDocument/2006/relationships/hyperlink" Target="https://pl.wikipedia.org/wiki/Gibraltar" TargetMode="External"/><Relationship Id="rId25" Type="http://schemas.openxmlformats.org/officeDocument/2006/relationships/image" Target="../media/image4.png"/><Relationship Id="rId2" Type="http://schemas.openxmlformats.org/officeDocument/2006/relationships/hyperlink" Target="https://pl.wikipedia.org/wiki/J%C4%99zyk_hiszpa%C5%84ski" TargetMode="External"/><Relationship Id="rId16" Type="http://schemas.openxmlformats.org/officeDocument/2006/relationships/hyperlink" Target="https://pl.wikipedia.org/wiki/Portugalia" TargetMode="External"/><Relationship Id="rId20" Type="http://schemas.openxmlformats.org/officeDocument/2006/relationships/hyperlink" Target="https://pl.wikipedia.org/wiki/Maroko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l.wikipedia.org/wiki/Morze_%C5%9Ar%C3%B3dziemne" TargetMode="External"/><Relationship Id="rId11" Type="http://schemas.openxmlformats.org/officeDocument/2006/relationships/hyperlink" Target="https://pl.wikipedia.org/wiki/Wsp%C3%B3lnoty_autonomiczne_Hiszpanii" TargetMode="External"/><Relationship Id="rId24" Type="http://schemas.openxmlformats.org/officeDocument/2006/relationships/image" Target="../media/image3.png"/><Relationship Id="rId5" Type="http://schemas.openxmlformats.org/officeDocument/2006/relationships/hyperlink" Target="https://pl.wikipedia.org/wiki/Baleary" TargetMode="External"/><Relationship Id="rId15" Type="http://schemas.openxmlformats.org/officeDocument/2006/relationships/hyperlink" Target="https://pl.wikipedia.org/wiki/Klimat_podzwrotnikowy" TargetMode="External"/><Relationship Id="rId23" Type="http://schemas.openxmlformats.org/officeDocument/2006/relationships/hyperlink" Target="https://pl.wikipedia.org/wiki/Andora" TargetMode="External"/><Relationship Id="rId10" Type="http://schemas.openxmlformats.org/officeDocument/2006/relationships/hyperlink" Target="https://pl.wikipedia.org/wiki/Afryka" TargetMode="External"/><Relationship Id="rId19" Type="http://schemas.openxmlformats.org/officeDocument/2006/relationships/hyperlink" Target="https://pl.wikipedia.org/wiki/Melilla" TargetMode="External"/><Relationship Id="rId4" Type="http://schemas.openxmlformats.org/officeDocument/2006/relationships/hyperlink" Target="https://pl.wikipedia.org/wiki/P%C3%B3%C5%82wysep_Iberyjski" TargetMode="External"/><Relationship Id="rId9" Type="http://schemas.openxmlformats.org/officeDocument/2006/relationships/hyperlink" Target="https://pl.wikipedia.org/wiki/Hiszpa%C5%84skie_posiad%C5%82o%C5%9Bci_w_Afryce_P%C3%B3%C5%82nocnej" TargetMode="External"/><Relationship Id="rId14" Type="http://schemas.openxmlformats.org/officeDocument/2006/relationships/hyperlink" Target="https://pl.wikipedia.org/wiki/Hiszpania#cite_note-Espa%C3%B1aEnCifras2017-2" TargetMode="External"/><Relationship Id="rId22" Type="http://schemas.openxmlformats.org/officeDocument/2006/relationships/hyperlink" Target="https://pl.wikipedia.org/wiki/Francja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pl.wikipedia.org/wiki/Hiszpania#cite_note-7" TargetMode="External"/><Relationship Id="rId7" Type="http://schemas.openxmlformats.org/officeDocument/2006/relationships/image" Target="../media/image7.png"/><Relationship Id="rId2" Type="http://schemas.openxmlformats.org/officeDocument/2006/relationships/hyperlink" Target="https://pl.wikipedia.org/wiki/Imperium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s://pl.wikipedia.org/wiki/Euro" TargetMode="Externa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8969F80F-DDAF-4C2A-AFBE-C8D5B697D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6306" y="0"/>
            <a:ext cx="8637073" cy="2541431"/>
          </a:xfrm>
        </p:spPr>
        <p:txBody>
          <a:bodyPr/>
          <a:lstStyle/>
          <a:p>
            <a:pPr algn="ctr"/>
            <a:r>
              <a:rPr lang="pl-PL" dirty="0"/>
              <a:t>HISZPANIA</a:t>
            </a:r>
          </a:p>
        </p:txBody>
      </p:sp>
      <p:sp>
        <p:nvSpPr>
          <p:cNvPr id="4" name="Podtytuł 3">
            <a:extLst>
              <a:ext uri="{FF2B5EF4-FFF2-40B4-BE49-F238E27FC236}">
                <a16:creationId xmlns:a16="http://schemas.microsoft.com/office/drawing/2014/main" id="{EF66A5CD-A4C3-4A37-BA19-78AEEF9BE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0392" y="3656743"/>
            <a:ext cx="8637072" cy="977621"/>
          </a:xfrm>
        </p:spPr>
        <p:txBody>
          <a:bodyPr/>
          <a:lstStyle/>
          <a:p>
            <a:pPr algn="ctr"/>
            <a:r>
              <a:rPr lang="pl-PL" dirty="0"/>
              <a:t>NAJCIEKAWSZE INFORMACJE</a:t>
            </a:r>
          </a:p>
        </p:txBody>
      </p:sp>
      <p:pic>
        <p:nvPicPr>
          <p:cNvPr id="5" name="Hymn Hiszpanii - Spanish Anthem (ESPL Słowa)">
            <a:hlinkClick r:id="" action="ppaction://media"/>
            <a:extLst>
              <a:ext uri="{FF2B5EF4-FFF2-40B4-BE49-F238E27FC236}">
                <a16:creationId xmlns:a16="http://schemas.microsoft.com/office/drawing/2014/main" id="{1A013265-5DD4-4908-A592-65B1C1C20A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6063" y="5779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27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0168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1168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D366ADFD-EF8E-46A7-9814-F2F7D93A1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6569" y="2799882"/>
            <a:ext cx="2558716" cy="384447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ED21048-7833-4118-AC96-8A1538A893F5}"/>
              </a:ext>
            </a:extLst>
          </p:cNvPr>
          <p:cNvSpPr txBox="1"/>
          <p:nvPr/>
        </p:nvSpPr>
        <p:spPr>
          <a:xfrm>
            <a:off x="1889961" y="65568"/>
            <a:ext cx="91470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 err="1"/>
              <a:t>Sagrada</a:t>
            </a:r>
            <a:r>
              <a:rPr lang="pl-PL" b="1" dirty="0"/>
              <a:t> </a:t>
            </a:r>
            <a:r>
              <a:rPr lang="pl-PL" b="1" dirty="0" err="1"/>
              <a:t>Família</a:t>
            </a:r>
            <a:r>
              <a:rPr lang="pl-PL" b="1" dirty="0"/>
              <a:t> </a:t>
            </a:r>
            <a:r>
              <a:rPr lang="pl-PL" dirty="0"/>
              <a:t>– secesyjny kościół w Barcelonie w Katalonii o statusie bazyliki mniejszej, uważany za główne osiągnięcie projektanta Antoniego </a:t>
            </a:r>
            <a:r>
              <a:rPr lang="pl-PL" dirty="0" err="1"/>
              <a:t>Gaudíego</a:t>
            </a:r>
            <a:r>
              <a:rPr lang="pl-PL" dirty="0"/>
              <a:t>.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C11068A5-1E27-4380-B219-2419CC1D9951}"/>
              </a:ext>
            </a:extLst>
          </p:cNvPr>
          <p:cNvSpPr txBox="1"/>
          <p:nvPr/>
        </p:nvSpPr>
        <p:spPr>
          <a:xfrm>
            <a:off x="1801729" y="823118"/>
            <a:ext cx="878104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latin typeface="Arial Nova" panose="020B0504020202020204" pitchFamily="34" charset="0"/>
              </a:rPr>
              <a:t>Wieże </a:t>
            </a:r>
            <a:r>
              <a:rPr lang="pl-PL" dirty="0" err="1">
                <a:latin typeface="Arial Nova" panose="020B0504020202020204" pitchFamily="34" charset="0"/>
              </a:rPr>
              <a:t>Sagrady</a:t>
            </a:r>
            <a:r>
              <a:rPr lang="pl-PL" dirty="0">
                <a:latin typeface="Arial Nova" panose="020B0504020202020204" pitchFamily="34" charset="0"/>
              </a:rPr>
              <a:t> Familii wyróżniają się spośród większości znanych katedr. Oprócz charakterystycznego kształtu, mają też swoją symbolikę:· 12 wież dla 12 apostołów,· 4 wieże dla 4 ewangelistów,· 1 wieża dla Maryi,· 1 wieża dla Jezusa (najwyższa, 170 metrów).Obecnie zbudowanych jest 8 z nich. Jedyną wieżą, którą </a:t>
            </a:r>
            <a:r>
              <a:rPr lang="pl-PL" dirty="0" err="1">
                <a:latin typeface="Arial Nova" panose="020B0504020202020204" pitchFamily="34" charset="0"/>
              </a:rPr>
              <a:t>Gaudí</a:t>
            </a:r>
            <a:r>
              <a:rPr lang="pl-PL" dirty="0">
                <a:latin typeface="Arial Nova" panose="020B0504020202020204" pitchFamily="34" charset="0"/>
              </a:rPr>
              <a:t> zdążył zobaczyć po jej ukończeniu, była 100-metrowa dzwonnica św. Barnaby.</a:t>
            </a:r>
            <a:r>
              <a:rPr lang="pl-PL" b="0" i="0" dirty="0">
                <a:effectLst/>
                <a:latin typeface="Arial Nova" panose="020B0504020202020204" pitchFamily="34" charset="0"/>
              </a:rPr>
              <a:t> Budowę </a:t>
            </a:r>
            <a:r>
              <a:rPr lang="pl-PL" b="0" i="0" dirty="0" err="1">
                <a:effectLst/>
                <a:latin typeface="Arial Nova" panose="020B0504020202020204" pitchFamily="34" charset="0"/>
              </a:rPr>
              <a:t>Sagrady</a:t>
            </a:r>
            <a:r>
              <a:rPr lang="pl-PL" b="0" i="0" dirty="0">
                <a:effectLst/>
                <a:latin typeface="Arial Nova" panose="020B0504020202020204" pitchFamily="34" charset="0"/>
              </a:rPr>
              <a:t> Familii rozpoczęto w roku </a:t>
            </a:r>
            <a:r>
              <a:rPr lang="pl-PL" b="1" i="0" dirty="0">
                <a:effectLst/>
                <a:latin typeface="Arial Nova" panose="020B0504020202020204" pitchFamily="34" charset="0"/>
              </a:rPr>
              <a:t>1882</a:t>
            </a:r>
            <a:r>
              <a:rPr lang="pl-PL" dirty="0">
                <a:latin typeface="Arial Nova" panose="020B0504020202020204" pitchFamily="34" charset="0"/>
              </a:rPr>
              <a:t> </a:t>
            </a:r>
            <a:r>
              <a:rPr lang="pl-PL" b="0" i="0" dirty="0">
                <a:effectLst/>
                <a:latin typeface="Arial Nova" panose="020B0504020202020204" pitchFamily="34" charset="0"/>
              </a:rPr>
              <a:t>i trwa do tej pory.</a:t>
            </a:r>
            <a:endParaRPr lang="pl-PL" dirty="0"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478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E9EE508C-4D21-4314-A3A6-B12A070CACE2}"/>
              </a:ext>
            </a:extLst>
          </p:cNvPr>
          <p:cNvSpPr txBox="1"/>
          <p:nvPr/>
        </p:nvSpPr>
        <p:spPr>
          <a:xfrm>
            <a:off x="3045995" y="113630"/>
            <a:ext cx="610001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b="1" i="0" dirty="0">
                <a:effectLst/>
                <a:latin typeface="Arial" panose="020B0604020202020204" pitchFamily="34" charset="0"/>
              </a:rPr>
              <a:t>Hiszpania</a:t>
            </a:r>
            <a:r>
              <a:rPr lang="pl-PL" b="0" i="0" dirty="0">
                <a:effectLst/>
                <a:latin typeface="Arial" panose="020B0604020202020204" pitchFamily="34" charset="0"/>
              </a:rPr>
              <a:t>, </a:t>
            </a:r>
            <a:r>
              <a:rPr lang="pl-PL" b="1" i="0" dirty="0">
                <a:effectLst/>
                <a:latin typeface="Arial" panose="020B0604020202020204" pitchFamily="34" charset="0"/>
              </a:rPr>
              <a:t>Królestwo Hiszpanii</a:t>
            </a:r>
            <a:r>
              <a:rPr lang="pl-PL" b="0" i="0" dirty="0">
                <a:effectLst/>
                <a:latin typeface="Arial" panose="020B0604020202020204" pitchFamily="34" charset="0"/>
              </a:rPr>
              <a:t> (</a:t>
            </a:r>
            <a:r>
              <a:rPr lang="pl-PL" b="0" i="0" u="none" strike="noStrike" dirty="0">
                <a:effectLst/>
                <a:latin typeface="Arial" panose="020B0604020202020204" pitchFamily="34" charset="0"/>
                <a:hlinkClick r:id="rId2" tooltip="Język hiszpańsk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hiszp.</a:t>
            </a:r>
            <a:r>
              <a:rPr lang="pl-PL" b="0" i="0" dirty="0">
                <a:effectLst/>
                <a:latin typeface="Arial" panose="020B0604020202020204" pitchFamily="34" charset="0"/>
              </a:rPr>
              <a:t> </a:t>
            </a:r>
            <a:r>
              <a:rPr lang="pl-PL" b="0" i="1" dirty="0" err="1">
                <a:effectLst/>
                <a:latin typeface="Arial" panose="020B0604020202020204" pitchFamily="34" charset="0"/>
              </a:rPr>
              <a:t>España</a:t>
            </a:r>
            <a:r>
              <a:rPr lang="pl-PL" b="0" i="0" dirty="0">
                <a:effectLst/>
                <a:latin typeface="Arial" panose="020B0604020202020204" pitchFamily="34" charset="0"/>
              </a:rPr>
              <a:t>, </a:t>
            </a:r>
            <a:r>
              <a:rPr lang="pl-PL" b="0" i="1" dirty="0" err="1">
                <a:effectLst/>
                <a:latin typeface="Arial" panose="020B0604020202020204" pitchFamily="34" charset="0"/>
              </a:rPr>
              <a:t>Reino</a:t>
            </a:r>
            <a:r>
              <a:rPr lang="pl-PL" b="0" i="1" dirty="0">
                <a:effectLst/>
                <a:latin typeface="Arial" panose="020B0604020202020204" pitchFamily="34" charset="0"/>
              </a:rPr>
              <a:t> de </a:t>
            </a:r>
            <a:r>
              <a:rPr lang="pl-PL" b="0" i="1" dirty="0" err="1">
                <a:effectLst/>
                <a:latin typeface="Arial" panose="020B0604020202020204" pitchFamily="34" charset="0"/>
              </a:rPr>
              <a:t>España</a:t>
            </a:r>
            <a:r>
              <a:rPr lang="pl-PL" b="0" i="0" dirty="0">
                <a:effectLst/>
                <a:latin typeface="Arial" panose="020B0604020202020204" pitchFamily="34" charset="0"/>
              </a:rPr>
              <a:t>) – państwo w zachodniej części </a:t>
            </a:r>
            <a:r>
              <a:rPr lang="pl-PL" b="0" i="0" u="none" strike="noStrike" dirty="0">
                <a:effectLst/>
                <a:latin typeface="Arial" panose="020B0604020202020204" pitchFamily="34" charset="0"/>
                <a:hlinkClick r:id="rId3" tooltip="Europa Południow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Europy Południowej</a:t>
            </a:r>
            <a:r>
              <a:rPr lang="pl-PL" b="0" i="0" dirty="0">
                <a:effectLst/>
                <a:latin typeface="Arial" panose="020B0604020202020204" pitchFamily="34" charset="0"/>
              </a:rPr>
              <a:t>, położone głównie na </a:t>
            </a:r>
            <a:r>
              <a:rPr lang="pl-PL" b="0" i="0" u="none" strike="noStrike" dirty="0">
                <a:effectLst/>
                <a:latin typeface="Arial" panose="020B0604020202020204" pitchFamily="34" charset="0"/>
                <a:hlinkClick r:id="rId4" tooltip="Półwysep Iberyjsk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Półwyspie Iberyjskim</a:t>
            </a:r>
            <a:r>
              <a:rPr lang="pl-PL" b="0" i="0" dirty="0">
                <a:effectLst/>
                <a:latin typeface="Arial" panose="020B0604020202020204" pitchFamily="34" charset="0"/>
              </a:rPr>
              <a:t>, obejmujące także </a:t>
            </a:r>
            <a:r>
              <a:rPr lang="pl-PL" b="0" i="0" u="none" strike="noStrike" dirty="0">
                <a:effectLst/>
                <a:latin typeface="Arial" panose="020B0604020202020204" pitchFamily="34" charset="0"/>
                <a:hlinkClick r:id="rId5" tooltip="Balear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Baleary</a:t>
            </a:r>
            <a:r>
              <a:rPr lang="pl-PL" b="0" i="0" dirty="0">
                <a:effectLst/>
                <a:latin typeface="Arial" panose="020B0604020202020204" pitchFamily="34" charset="0"/>
              </a:rPr>
              <a:t> na </a:t>
            </a:r>
            <a:r>
              <a:rPr lang="pl-PL" b="0" i="0" u="none" strike="noStrike" dirty="0">
                <a:effectLst/>
                <a:latin typeface="Arial" panose="020B0604020202020204" pitchFamily="34" charset="0"/>
                <a:hlinkClick r:id="rId6" tooltip="Morze Śródziemn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Morzu Śródziemnym</a:t>
            </a:r>
            <a:r>
              <a:rPr lang="pl-PL" b="0" i="0" dirty="0">
                <a:effectLst/>
                <a:latin typeface="Arial" panose="020B0604020202020204" pitchFamily="34" charset="0"/>
              </a:rPr>
              <a:t>, </a:t>
            </a:r>
            <a:r>
              <a:rPr lang="pl-PL" b="0" i="0" u="none" strike="noStrike" dirty="0">
                <a:effectLst/>
                <a:latin typeface="Arial" panose="020B0604020202020204" pitchFamily="34" charset="0"/>
                <a:hlinkClick r:id="rId7" tooltip="Wyspy Kanaryjski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Wyspy Kanaryjskie</a:t>
            </a:r>
            <a:r>
              <a:rPr lang="pl-PL" b="0" i="0" dirty="0">
                <a:effectLst/>
                <a:latin typeface="Arial" panose="020B0604020202020204" pitchFamily="34" charset="0"/>
              </a:rPr>
              <a:t> na </a:t>
            </a:r>
            <a:r>
              <a:rPr lang="pl-PL" b="0" i="0" u="none" strike="noStrike" dirty="0">
                <a:effectLst/>
                <a:latin typeface="Arial" panose="020B0604020202020204" pitchFamily="34" charset="0"/>
                <a:hlinkClick r:id="rId8" tooltip="Ocean Atlantyck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Oceanie Atlantyckim</a:t>
            </a:r>
            <a:r>
              <a:rPr lang="pl-PL" b="0" i="0" dirty="0">
                <a:effectLst/>
                <a:latin typeface="Arial" panose="020B0604020202020204" pitchFamily="34" charset="0"/>
              </a:rPr>
              <a:t>, mniejsze wysepki oraz </a:t>
            </a:r>
            <a:r>
              <a:rPr lang="pl-PL" b="0" i="0" u="none" strike="noStrike" dirty="0">
                <a:effectLst/>
                <a:latin typeface="Arial" panose="020B0604020202020204" pitchFamily="34" charset="0"/>
                <a:hlinkClick r:id="rId9" tooltip="Hiszpańskie posiadłości w Afryce Północnej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tereny</a:t>
            </a:r>
            <a:r>
              <a:rPr lang="pl-PL" b="0" i="0" dirty="0">
                <a:effectLst/>
                <a:latin typeface="Arial" panose="020B0604020202020204" pitchFamily="34" charset="0"/>
              </a:rPr>
              <a:t> w północnej </a:t>
            </a:r>
            <a:r>
              <a:rPr lang="pl-PL" b="0" i="0" u="none" strike="noStrike" dirty="0">
                <a:effectLst/>
                <a:latin typeface="Arial" panose="020B0604020202020204" pitchFamily="34" charset="0"/>
                <a:hlinkClick r:id="rId10" tooltip="Afryk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Afryce</a:t>
            </a:r>
            <a:r>
              <a:rPr lang="pl-PL" b="0" i="0" dirty="0"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r>
              <a:rPr lang="pl-PL" b="0" i="0" dirty="0">
                <a:effectLst/>
                <a:latin typeface="Arial" panose="020B0604020202020204" pitchFamily="34" charset="0"/>
              </a:rPr>
              <a:t>Składa się z 17 </a:t>
            </a:r>
            <a:r>
              <a:rPr lang="pl-PL" b="0" i="0" u="none" strike="noStrike" dirty="0">
                <a:effectLst/>
                <a:latin typeface="Arial" panose="020B0604020202020204" pitchFamily="34" charset="0"/>
                <a:hlinkClick r:id="rId11" tooltip="Wspólnoty autonomiczne Hiszpani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regionów autonomicznych</a:t>
            </a:r>
            <a:r>
              <a:rPr lang="pl-PL" b="0" i="0" dirty="0">
                <a:effectLst/>
                <a:latin typeface="Arial" panose="020B0604020202020204" pitchFamily="34" charset="0"/>
              </a:rPr>
              <a:t> i dwóch miast autonomicznych. Stolicą i największym miastem jest </a:t>
            </a:r>
            <a:r>
              <a:rPr lang="pl-PL" b="0" i="0" u="none" strike="noStrike" dirty="0">
                <a:effectLst/>
                <a:latin typeface="Arial" panose="020B0604020202020204" pitchFamily="34" charset="0"/>
                <a:hlinkClick r:id="rId12" tooltip="Madry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Madryt</a:t>
            </a:r>
            <a:r>
              <a:rPr lang="pl-PL" b="0" i="0" dirty="0">
                <a:effectLst/>
                <a:latin typeface="Arial" panose="020B0604020202020204" pitchFamily="34" charset="0"/>
              </a:rPr>
              <a:t>, duże znaczenie ma również </a:t>
            </a:r>
            <a:r>
              <a:rPr lang="pl-PL" b="0" i="0" u="none" strike="noStrike" dirty="0">
                <a:effectLst/>
                <a:latin typeface="Arial" panose="020B0604020202020204" pitchFamily="34" charset="0"/>
                <a:hlinkClick r:id="rId13" tooltip="Barcelon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Barcelona</a:t>
            </a:r>
            <a:r>
              <a:rPr lang="pl-PL" b="0" i="0" dirty="0">
                <a:effectLst/>
                <a:latin typeface="Arial" panose="020B0604020202020204" pitchFamily="34" charset="0"/>
              </a:rPr>
              <a:t>. Państwo ma powierzchnię 505 944 km²</a:t>
            </a:r>
            <a:r>
              <a:rPr lang="pl-PL" b="0" i="0" u="none" strike="noStrike" baseline="30000" dirty="0">
                <a:effectLst/>
                <a:latin typeface="Arial" panose="020B0604020202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[1]</a:t>
            </a:r>
            <a:r>
              <a:rPr lang="pl-PL" b="0" i="0" dirty="0">
                <a:effectLst/>
                <a:latin typeface="Arial" panose="020B0604020202020204" pitchFamily="34" charset="0"/>
              </a:rPr>
              <a:t>, będąc czwartym co do wielkości państwem w Europie, po Rosji, Ukrainie i Francji. Ludność oscyluje na poziomie 50 mln. Dominuje w nim </a:t>
            </a:r>
            <a:r>
              <a:rPr lang="pl-PL" b="0" i="0" u="none" strike="noStrike" dirty="0">
                <a:effectLst/>
                <a:latin typeface="Arial" panose="020B0604020202020204" pitchFamily="34" charset="0"/>
                <a:hlinkClick r:id="rId15" tooltip="Klimat podzwrotnikow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klimat subtropikalny</a:t>
            </a:r>
            <a:r>
              <a:rPr lang="pl-PL" b="0" i="0" dirty="0">
                <a:effectLst/>
                <a:latin typeface="Arial" panose="020B0604020202020204" pitchFamily="34" charset="0"/>
              </a:rPr>
              <a:t>. Na zachodzie Hiszpania graniczy z </a:t>
            </a:r>
            <a:r>
              <a:rPr lang="pl-PL" b="0" i="0" u="none" strike="noStrike" dirty="0">
                <a:effectLst/>
                <a:latin typeface="Arial" panose="020B0604020202020204" pitchFamily="34" charset="0"/>
                <a:hlinkClick r:id="rId16" tooltip="Portugali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Portugalią</a:t>
            </a:r>
            <a:r>
              <a:rPr lang="pl-PL" b="0" i="0" dirty="0">
                <a:effectLst/>
                <a:latin typeface="Arial" panose="020B0604020202020204" pitchFamily="34" charset="0"/>
              </a:rPr>
              <a:t>, na południu z należącym do Wielkiej Brytanii </a:t>
            </a:r>
            <a:r>
              <a:rPr lang="pl-PL" b="0" i="0" u="none" strike="noStrike" dirty="0">
                <a:effectLst/>
                <a:latin typeface="Arial" panose="020B0604020202020204" pitchFamily="34" charset="0"/>
                <a:hlinkClick r:id="rId17" tooltip="Gibralta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Gibraltarem</a:t>
            </a:r>
            <a:r>
              <a:rPr lang="pl-PL" b="0" i="0" dirty="0">
                <a:effectLst/>
                <a:latin typeface="Arial" panose="020B0604020202020204" pitchFamily="34" charset="0"/>
              </a:rPr>
              <a:t>, oraz przez </a:t>
            </a:r>
            <a:r>
              <a:rPr lang="pl-PL" b="0" i="0" u="none" strike="noStrike" dirty="0">
                <a:effectLst/>
                <a:latin typeface="Arial" panose="020B0604020202020204" pitchFamily="34" charset="0"/>
                <a:hlinkClick r:id="rId18" tooltip="Ceut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Ceutę</a:t>
            </a:r>
            <a:r>
              <a:rPr lang="pl-PL" b="0" i="0" dirty="0">
                <a:effectLst/>
                <a:latin typeface="Arial" panose="020B0604020202020204" pitchFamily="34" charset="0"/>
              </a:rPr>
              <a:t> i </a:t>
            </a:r>
            <a:r>
              <a:rPr lang="pl-PL" b="0" i="0" u="none" strike="noStrike" dirty="0">
                <a:effectLst/>
                <a:latin typeface="Arial" panose="020B0604020202020204" pitchFamily="34" charset="0"/>
                <a:hlinkClick r:id="rId19" tooltip="Melill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Melillę</a:t>
            </a:r>
            <a:r>
              <a:rPr lang="pl-PL" b="0" i="0" dirty="0">
                <a:effectLst/>
                <a:latin typeface="Arial" panose="020B0604020202020204" pitchFamily="34" charset="0"/>
              </a:rPr>
              <a:t> z </a:t>
            </a:r>
            <a:r>
              <a:rPr lang="pl-PL" b="0" i="0" u="none" strike="noStrike" dirty="0">
                <a:effectLst/>
                <a:latin typeface="Arial" panose="020B0604020202020204" pitchFamily="34" charset="0"/>
                <a:hlinkClick r:id="rId20" tooltip="Marok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Marokiem</a:t>
            </a:r>
            <a:r>
              <a:rPr lang="pl-PL" b="0" i="0" dirty="0">
                <a:effectLst/>
                <a:latin typeface="Arial" panose="020B0604020202020204" pitchFamily="34" charset="0"/>
              </a:rPr>
              <a:t>. Na północnym wschodzie, przez </a:t>
            </a:r>
            <a:r>
              <a:rPr lang="pl-PL" b="0" i="0" u="none" strike="noStrike" dirty="0">
                <a:effectLst/>
                <a:latin typeface="Arial" panose="020B0604020202020204" pitchFamily="34" charset="0"/>
                <a:hlinkClick r:id="rId21" tooltip="Pirenej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Pireneje</a:t>
            </a:r>
            <a:r>
              <a:rPr lang="pl-PL" b="0" i="0" dirty="0">
                <a:effectLst/>
                <a:latin typeface="Arial" panose="020B0604020202020204" pitchFamily="34" charset="0"/>
              </a:rPr>
              <a:t>, kraj graniczy z </a:t>
            </a:r>
            <a:r>
              <a:rPr lang="pl-PL" b="0" i="0" u="none" strike="noStrike" dirty="0">
                <a:effectLst/>
                <a:latin typeface="Arial" panose="020B0604020202020204" pitchFamily="34" charset="0"/>
                <a:hlinkClick r:id="rId22" tooltip="Francj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Francją</a:t>
            </a:r>
            <a:r>
              <a:rPr lang="pl-PL" b="0" i="0" dirty="0">
                <a:effectLst/>
                <a:latin typeface="Arial" panose="020B0604020202020204" pitchFamily="34" charset="0"/>
              </a:rPr>
              <a:t> i </a:t>
            </a:r>
            <a:r>
              <a:rPr lang="pl-PL" b="0" i="0" u="none" strike="noStrike" dirty="0">
                <a:effectLst/>
                <a:latin typeface="Arial" panose="020B0604020202020204" pitchFamily="34" charset="0"/>
                <a:hlinkClick r:id="rId23" tooltip="Andor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Andorą</a:t>
            </a:r>
            <a:r>
              <a:rPr lang="pl-PL" b="0" i="0" dirty="0">
                <a:effectLst/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3" name="Picture 12" descr="Herb Hiszpanii">
            <a:extLst>
              <a:ext uri="{FF2B5EF4-FFF2-40B4-BE49-F238E27FC236}">
                <a16:creationId xmlns:a16="http://schemas.microsoft.com/office/drawing/2014/main" id="{240B1E31-40A1-4B4E-A997-BF3E8D603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37" y="0"/>
            <a:ext cx="162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laga Hiszpanii">
            <a:extLst>
              <a:ext uri="{FF2B5EF4-FFF2-40B4-BE49-F238E27FC236}">
                <a16:creationId xmlns:a16="http://schemas.microsoft.com/office/drawing/2014/main" id="{EB916D2E-FEC7-485F-BC1F-F3B8F7BEA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31" y="1893317"/>
            <a:ext cx="2655475" cy="176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90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24D8C7C0-89A1-4BB2-9811-86A68FD1C0B8}"/>
              </a:ext>
            </a:extLst>
          </p:cNvPr>
          <p:cNvSpPr txBox="1"/>
          <p:nvPr/>
        </p:nvSpPr>
        <p:spPr>
          <a:xfrm>
            <a:off x="1957136" y="228380"/>
            <a:ext cx="927233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0" i="0" dirty="0">
                <a:effectLst/>
                <a:latin typeface="Arial" panose="020B0604020202020204" pitchFamily="34" charset="0"/>
              </a:rPr>
              <a:t>Hiszpania ma </a:t>
            </a:r>
            <a:r>
              <a:rPr lang="pl-PL" dirty="0">
                <a:latin typeface="Arial" panose="020B0604020202020204" pitchFamily="34" charset="0"/>
              </a:rPr>
              <a:t>długą historię</a:t>
            </a:r>
            <a:r>
              <a:rPr lang="pl-PL" b="0" i="0" dirty="0">
                <a:effectLst/>
                <a:latin typeface="Arial" panose="020B0604020202020204" pitchFamily="34" charset="0"/>
              </a:rPr>
              <a:t> i bogate dziedzictwo kulturowe. Przez setki lat była częścią </a:t>
            </a:r>
            <a:r>
              <a:rPr lang="pl-PL" dirty="0">
                <a:latin typeface="Arial" panose="020B0604020202020204" pitchFamily="34" charset="0"/>
              </a:rPr>
              <a:t>Starożytnego Rzymu</a:t>
            </a:r>
            <a:r>
              <a:rPr lang="pl-PL" b="0" i="0" dirty="0">
                <a:effectLst/>
                <a:latin typeface="Arial" panose="020B0604020202020204" pitchFamily="34" charset="0"/>
              </a:rPr>
              <a:t>, w XV wieku stworzyła własne </a:t>
            </a:r>
            <a:r>
              <a:rPr lang="pl-PL" dirty="0">
                <a:latin typeface="Arial" panose="020B0604020202020204" pitchFamily="34" charset="0"/>
              </a:rPr>
              <a:t>Imperium Hiszpańskie</a:t>
            </a:r>
            <a:r>
              <a:rPr lang="pl-PL" b="0" i="0" dirty="0">
                <a:effectLst/>
                <a:latin typeface="Arial" panose="020B0604020202020204" pitchFamily="34" charset="0"/>
              </a:rPr>
              <a:t>, jedne z największych </a:t>
            </a:r>
            <a:r>
              <a:rPr lang="pl-PL" b="0" i="0" u="none" strike="noStrike" dirty="0">
                <a:effectLst/>
                <a:latin typeface="Arial" panose="020B0604020202020204" pitchFamily="34" charset="0"/>
                <a:hlinkClick r:id="rId2" tooltip="Imperiu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imperiów</a:t>
            </a:r>
            <a:r>
              <a:rPr lang="pl-PL" b="0" i="0" dirty="0">
                <a:effectLst/>
                <a:latin typeface="Arial" panose="020B0604020202020204" pitchFamily="34" charset="0"/>
              </a:rPr>
              <a:t> w historii świata – </a:t>
            </a:r>
            <a:r>
              <a:rPr lang="pl-PL" dirty="0">
                <a:latin typeface="Arial" panose="020B0604020202020204" pitchFamily="34" charset="0"/>
              </a:rPr>
              <a:t>imperium, nad którym nigdy nie zachodzi słońce</a:t>
            </a:r>
            <a:r>
              <a:rPr lang="pl-PL" b="0" i="0" dirty="0">
                <a:effectLst/>
                <a:latin typeface="Arial" panose="020B0604020202020204" pitchFamily="34" charset="0"/>
              </a:rPr>
              <a:t>. Dzisiejsza Hiszpania jest </a:t>
            </a:r>
            <a:r>
              <a:rPr lang="pl-PL" dirty="0">
                <a:latin typeface="Arial" panose="020B0604020202020204" pitchFamily="34" charset="0"/>
              </a:rPr>
              <a:t>krajem rozwiniętym</a:t>
            </a:r>
            <a:r>
              <a:rPr lang="pl-PL" b="0" i="0" dirty="0">
                <a:effectLst/>
                <a:latin typeface="Arial" panose="020B0604020202020204" pitchFamily="34" charset="0"/>
              </a:rPr>
              <a:t> o bardzo wysokim </a:t>
            </a:r>
            <a:r>
              <a:rPr lang="pl-PL" dirty="0">
                <a:latin typeface="Arial" panose="020B0604020202020204" pitchFamily="34" charset="0"/>
              </a:rPr>
              <a:t>wskaźniku rozwoju społecznego</a:t>
            </a:r>
            <a:r>
              <a:rPr lang="pl-PL" b="0" i="0" dirty="0">
                <a:effectLst/>
                <a:latin typeface="Arial" panose="020B0604020202020204" pitchFamily="34" charset="0"/>
              </a:rPr>
              <a:t> i dobrej </a:t>
            </a:r>
            <a:r>
              <a:rPr lang="pl-PL" dirty="0">
                <a:latin typeface="Arial" panose="020B0604020202020204" pitchFamily="34" charset="0"/>
              </a:rPr>
              <a:t>jakości życia</a:t>
            </a:r>
            <a:r>
              <a:rPr lang="pl-PL" b="0" i="0" dirty="0">
                <a:effectLst/>
                <a:latin typeface="Arial" panose="020B0604020202020204" pitchFamily="34" charset="0"/>
              </a:rPr>
              <a:t> (10 miejsce na świecie)</a:t>
            </a:r>
            <a:r>
              <a:rPr lang="pl-PL" b="0" i="0" u="none" strike="noStrike" baseline="30000" dirty="0"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[6]</a:t>
            </a:r>
            <a:r>
              <a:rPr lang="pl-PL" b="0" i="0" dirty="0">
                <a:effectLst/>
                <a:latin typeface="Arial" panose="020B0604020202020204" pitchFamily="34" charset="0"/>
              </a:rPr>
              <a:t>. </a:t>
            </a:r>
          </a:p>
          <a:p>
            <a:r>
              <a:rPr lang="pl-PL" b="0" i="0" dirty="0">
                <a:effectLst/>
                <a:latin typeface="Arial" panose="020B0604020202020204" pitchFamily="34" charset="0"/>
              </a:rPr>
              <a:t>Jest członkiem </a:t>
            </a:r>
            <a:r>
              <a:rPr lang="pl-PL" dirty="0">
                <a:latin typeface="Arial" panose="020B0604020202020204" pitchFamily="34" charset="0"/>
              </a:rPr>
              <a:t>Unii Europejskiej</a:t>
            </a:r>
            <a:r>
              <a:rPr lang="pl-PL" b="0" i="0" dirty="0">
                <a:effectLst/>
                <a:latin typeface="Arial" panose="020B0604020202020204" pitchFamily="34" charset="0"/>
              </a:rPr>
              <a:t> (od 1986 roku) oraz kilkudziesięciu organizacji międzynarodowych, w tym </a:t>
            </a:r>
            <a:r>
              <a:rPr lang="pl-PL" dirty="0">
                <a:latin typeface="Arial" panose="020B0604020202020204" pitchFamily="34" charset="0"/>
              </a:rPr>
              <a:t>ONZ</a:t>
            </a:r>
            <a:r>
              <a:rPr lang="pl-PL" b="0" i="0" dirty="0">
                <a:effectLst/>
                <a:latin typeface="Arial" panose="020B0604020202020204" pitchFamily="34" charset="0"/>
              </a:rPr>
              <a:t>, </a:t>
            </a:r>
            <a:r>
              <a:rPr lang="pl-PL" dirty="0">
                <a:latin typeface="Arial" panose="020B0604020202020204" pitchFamily="34" charset="0"/>
              </a:rPr>
              <a:t>NATO</a:t>
            </a:r>
            <a:r>
              <a:rPr lang="pl-PL" b="0" i="0" dirty="0">
                <a:effectLst/>
                <a:latin typeface="Arial" panose="020B0604020202020204" pitchFamily="34" charset="0"/>
              </a:rPr>
              <a:t>, </a:t>
            </a:r>
            <a:r>
              <a:rPr lang="pl-PL" dirty="0">
                <a:latin typeface="Arial" panose="020B0604020202020204" pitchFamily="34" charset="0"/>
              </a:rPr>
              <a:t>OBWE</a:t>
            </a:r>
            <a:r>
              <a:rPr lang="pl-PL" b="0" i="0" dirty="0">
                <a:effectLst/>
                <a:latin typeface="Arial" panose="020B0604020202020204" pitchFamily="34" charset="0"/>
              </a:rPr>
              <a:t>, </a:t>
            </a:r>
            <a:r>
              <a:rPr lang="pl-PL" dirty="0">
                <a:latin typeface="Arial" panose="020B0604020202020204" pitchFamily="34" charset="0"/>
              </a:rPr>
              <a:t>WTO</a:t>
            </a:r>
            <a:r>
              <a:rPr lang="pl-PL" b="0" i="0" dirty="0">
                <a:effectLst/>
                <a:latin typeface="Arial" panose="020B0604020202020204" pitchFamily="34" charset="0"/>
              </a:rPr>
              <a:t>, </a:t>
            </a:r>
            <a:r>
              <a:rPr lang="pl-PL" dirty="0">
                <a:latin typeface="Arial" panose="020B0604020202020204" pitchFamily="34" charset="0"/>
              </a:rPr>
              <a:t>OEI</a:t>
            </a:r>
            <a:r>
              <a:rPr lang="pl-PL" b="0" i="0" dirty="0">
                <a:effectLst/>
                <a:latin typeface="Arial" panose="020B0604020202020204" pitchFamily="34" charset="0"/>
              </a:rPr>
              <a:t> i </a:t>
            </a:r>
            <a:r>
              <a:rPr lang="pl-PL" dirty="0">
                <a:latin typeface="Arial" panose="020B0604020202020204" pitchFamily="34" charset="0"/>
              </a:rPr>
              <a:t>Unii Łacińskiej</a:t>
            </a:r>
            <a:r>
              <a:rPr lang="pl-PL" b="0" i="0" dirty="0">
                <a:effectLst/>
                <a:latin typeface="Arial" panose="020B0604020202020204" pitchFamily="34" charset="0"/>
              </a:rPr>
              <a:t>. Obowiązującą walutą jest </a:t>
            </a:r>
            <a:r>
              <a:rPr lang="pl-PL" b="0" i="0" u="none" strike="noStrike" dirty="0">
                <a:effectLst/>
                <a:latin typeface="Arial" panose="020B0604020202020204" pitchFamily="34" charset="0"/>
                <a:hlinkClick r:id="rId4" tooltip="Eur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</a:t>
            </a:r>
            <a:r>
              <a:rPr lang="pl-PL" b="0" i="0" dirty="0">
                <a:effectLst/>
                <a:latin typeface="Arial" panose="020B0604020202020204" pitchFamily="34" charset="0"/>
              </a:rPr>
              <a:t>. Znajduje się tu 47 obiektów wpisanych na </a:t>
            </a:r>
            <a:r>
              <a:rPr lang="pl-PL" dirty="0">
                <a:latin typeface="Arial" panose="020B0604020202020204" pitchFamily="34" charset="0"/>
              </a:rPr>
              <a:t>listę światowego dziedzictwa UNESCO </a:t>
            </a:r>
            <a:r>
              <a:rPr lang="pl-PL" b="0" i="0" dirty="0">
                <a:effectLst/>
                <a:latin typeface="Arial" panose="020B0604020202020204" pitchFamily="34" charset="0"/>
              </a:rPr>
              <a:t>(3 miejsce na świecie). Jest drugim </a:t>
            </a:r>
            <a:r>
              <a:rPr lang="pl-PL" dirty="0">
                <a:latin typeface="Arial" panose="020B0604020202020204" pitchFamily="34" charset="0"/>
              </a:rPr>
              <a:t>najczęściej odwiedzanym państwem</a:t>
            </a:r>
            <a:r>
              <a:rPr lang="pl-PL" b="0" i="0" dirty="0">
                <a:effectLst/>
                <a:latin typeface="Arial" panose="020B0604020202020204" pitchFamily="34" charset="0"/>
              </a:rPr>
              <a:t> na świecie, w 2017 roku Hiszpanię odwiedziło 82 mln turystów.</a:t>
            </a:r>
            <a:endParaRPr lang="pl-PL" dirty="0"/>
          </a:p>
        </p:txBody>
      </p:sp>
      <p:pic>
        <p:nvPicPr>
          <p:cNvPr id="2" name="Picture 2" descr="Flaga ONZ">
            <a:extLst>
              <a:ext uri="{FF2B5EF4-FFF2-40B4-BE49-F238E27FC236}">
                <a16:creationId xmlns:a16="http://schemas.microsoft.com/office/drawing/2014/main" id="{1D7D8281-01CE-4771-9D6F-6B23DED76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817" y="3394409"/>
            <a:ext cx="2286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laga NATO">
            <a:extLst>
              <a:ext uri="{FF2B5EF4-FFF2-40B4-BE49-F238E27FC236}">
                <a16:creationId xmlns:a16="http://schemas.microsoft.com/office/drawing/2014/main" id="{F7F8DE07-544E-4DE3-B69E-589A95A5E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510" y="3510714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laga">
            <a:extLst>
              <a:ext uri="{FF2B5EF4-FFF2-40B4-BE49-F238E27FC236}">
                <a16:creationId xmlns:a16="http://schemas.microsoft.com/office/drawing/2014/main" id="{3435F091-E1E8-498E-A791-11A38D6B6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896" y="3947952"/>
            <a:ext cx="2286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lustracja">
            <a:extLst>
              <a:ext uri="{FF2B5EF4-FFF2-40B4-BE49-F238E27FC236}">
                <a16:creationId xmlns:a16="http://schemas.microsoft.com/office/drawing/2014/main" id="{E3E25779-6450-4DB8-87A0-75410F8C0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084" y="3224964"/>
            <a:ext cx="18478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C346E2C1-916B-4670-9932-9A580656B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31" y="3586914"/>
            <a:ext cx="762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18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292A419-B32C-4006-9D0E-CD9656D4237C}"/>
              </a:ext>
            </a:extLst>
          </p:cNvPr>
          <p:cNvSpPr txBox="1"/>
          <p:nvPr/>
        </p:nvSpPr>
        <p:spPr>
          <a:xfrm>
            <a:off x="3104988" y="3608603"/>
            <a:ext cx="673710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i="0" dirty="0">
                <a:effectLst/>
                <a:latin typeface="Arial" panose="020B0604020202020204" pitchFamily="34" charset="0"/>
              </a:rPr>
              <a:t>Język hiszpański</a:t>
            </a:r>
            <a:r>
              <a:rPr lang="pl-PL" b="0" i="0" dirty="0">
                <a:effectLst/>
                <a:latin typeface="Arial" panose="020B0604020202020204" pitchFamily="34" charset="0"/>
              </a:rPr>
              <a:t> (hiszp. </a:t>
            </a:r>
            <a:r>
              <a:rPr lang="pl-PL" b="0" i="1" dirty="0" err="1">
                <a:effectLst/>
                <a:latin typeface="Arial" panose="020B0604020202020204" pitchFamily="34" charset="0"/>
              </a:rPr>
              <a:t>idioma</a:t>
            </a:r>
            <a:r>
              <a:rPr lang="pl-PL" b="0" i="1" dirty="0">
                <a:effectLst/>
                <a:latin typeface="Arial" panose="020B0604020202020204" pitchFamily="34" charset="0"/>
              </a:rPr>
              <a:t> </a:t>
            </a:r>
            <a:r>
              <a:rPr lang="pl-PL" b="0" i="1" dirty="0" err="1">
                <a:effectLst/>
                <a:latin typeface="Arial" panose="020B0604020202020204" pitchFamily="34" charset="0"/>
              </a:rPr>
              <a:t>español</a:t>
            </a:r>
            <a:r>
              <a:rPr lang="pl-PL" b="0" i="0" dirty="0">
                <a:effectLst/>
                <a:latin typeface="Arial" panose="020B0604020202020204" pitchFamily="34" charset="0"/>
              </a:rPr>
              <a:t>, </a:t>
            </a:r>
            <a:r>
              <a:rPr lang="pl-PL" b="0" i="1" dirty="0" err="1">
                <a:effectLst/>
                <a:latin typeface="Arial" panose="020B0604020202020204" pitchFamily="34" charset="0"/>
              </a:rPr>
              <a:t>castellano</a:t>
            </a:r>
            <a:r>
              <a:rPr lang="pl-PL" b="0" i="0" dirty="0">
                <a:effectLst/>
                <a:latin typeface="Arial" panose="020B0604020202020204" pitchFamily="34" charset="0"/>
              </a:rPr>
              <a:t>) – </a:t>
            </a:r>
            <a:r>
              <a:rPr lang="pl-PL" b="0" i="0" u="none" strike="noStrike" dirty="0">
                <a:effectLst/>
                <a:latin typeface="Arial" panose="020B0604020202020204" pitchFamily="34" charset="0"/>
              </a:rPr>
              <a:t>język</a:t>
            </a:r>
            <a:r>
              <a:rPr lang="pl-PL" b="0" i="0" dirty="0">
                <a:effectLst/>
                <a:latin typeface="Arial" panose="020B0604020202020204" pitchFamily="34" charset="0"/>
              </a:rPr>
              <a:t> należący do </a:t>
            </a:r>
            <a:r>
              <a:rPr lang="pl-PL" b="0" i="0" u="none" strike="noStrike" dirty="0">
                <a:effectLst/>
                <a:latin typeface="Arial" panose="020B0604020202020204" pitchFamily="34" charset="0"/>
              </a:rPr>
              <a:t>rodziny</a:t>
            </a:r>
            <a:r>
              <a:rPr lang="pl-PL" b="0" i="0" dirty="0">
                <a:effectLst/>
                <a:latin typeface="Arial" panose="020B0604020202020204" pitchFamily="34" charset="0"/>
              </a:rPr>
              <a:t> </a:t>
            </a:r>
            <a:r>
              <a:rPr lang="pl-PL" b="0" i="0" u="none" strike="noStrike" dirty="0">
                <a:effectLst/>
                <a:latin typeface="Arial" panose="020B0604020202020204" pitchFamily="34" charset="0"/>
              </a:rPr>
              <a:t>romańskiej</a:t>
            </a:r>
            <a:r>
              <a:rPr lang="pl-PL" b="0" i="0" dirty="0">
                <a:effectLst/>
                <a:latin typeface="Arial" panose="020B0604020202020204" pitchFamily="34" charset="0"/>
              </a:rPr>
              <a:t> </a:t>
            </a:r>
            <a:r>
              <a:rPr lang="pl-PL" b="0" i="0" u="none" strike="noStrike" dirty="0">
                <a:effectLst/>
                <a:latin typeface="Arial" panose="020B0604020202020204" pitchFamily="34" charset="0"/>
              </a:rPr>
              <a:t>języków indoeuropejskich</a:t>
            </a:r>
            <a:r>
              <a:rPr lang="pl-PL" b="0" i="0" dirty="0">
                <a:effectLst/>
                <a:latin typeface="Arial" panose="020B0604020202020204" pitchFamily="34" charset="0"/>
              </a:rPr>
              <a:t>. Współczesne </a:t>
            </a:r>
            <a:r>
              <a:rPr lang="pl-PL" b="0" i="0" u="none" strike="noStrike" dirty="0">
                <a:effectLst/>
                <a:latin typeface="Arial" panose="020B0604020202020204" pitchFamily="34" charset="0"/>
              </a:rPr>
              <a:t>standardy literackie</a:t>
            </a:r>
            <a:r>
              <a:rPr lang="pl-PL" b="0" i="0" dirty="0">
                <a:effectLst/>
                <a:latin typeface="Arial" panose="020B0604020202020204" pitchFamily="34" charset="0"/>
              </a:rPr>
              <a:t> (z </a:t>
            </a:r>
            <a:r>
              <a:rPr lang="pl-PL" b="0" i="0" u="none" strike="noStrike" dirty="0">
                <a:effectLst/>
                <a:latin typeface="Arial" panose="020B0604020202020204" pitchFamily="34" charset="0"/>
              </a:rPr>
              <a:t>Hiszpanii</a:t>
            </a:r>
            <a:r>
              <a:rPr lang="pl-PL" b="0" i="0" dirty="0">
                <a:effectLst/>
                <a:latin typeface="Arial" panose="020B0604020202020204" pitchFamily="34" charset="0"/>
              </a:rPr>
              <a:t> i </a:t>
            </a:r>
            <a:r>
              <a:rPr lang="pl-PL" b="0" i="0" u="none" strike="noStrike" dirty="0" err="1">
                <a:effectLst/>
                <a:latin typeface="Arial" panose="020B0604020202020204" pitchFamily="34" charset="0"/>
              </a:rPr>
              <a:t>Hispanoameryki</a:t>
            </a:r>
            <a:r>
              <a:rPr lang="pl-PL" b="0" i="0" dirty="0">
                <a:effectLst/>
                <a:latin typeface="Arial" panose="020B0604020202020204" pitchFamily="34" charset="0"/>
              </a:rPr>
              <a:t>) wywodzą się ze </a:t>
            </a:r>
            <a:r>
              <a:rPr lang="pl-PL" b="0" i="0" u="none" strike="noStrike" dirty="0">
                <a:effectLst/>
                <a:latin typeface="Arial" panose="020B0604020202020204" pitchFamily="34" charset="0"/>
              </a:rPr>
              <a:t>średniowiecznego</a:t>
            </a:r>
            <a:r>
              <a:rPr lang="pl-PL" b="0" i="0" dirty="0">
                <a:effectLst/>
                <a:latin typeface="Arial" panose="020B0604020202020204" pitchFamily="34" charset="0"/>
              </a:rPr>
              <a:t> </a:t>
            </a:r>
            <a:r>
              <a:rPr lang="pl-PL" b="0" i="0" u="none" strike="noStrike" dirty="0">
                <a:effectLst/>
                <a:latin typeface="Arial" panose="020B0604020202020204" pitchFamily="34" charset="0"/>
              </a:rPr>
              <a:t>języka kastylijskiego</a:t>
            </a:r>
            <a:r>
              <a:rPr lang="pl-PL" b="0" i="0" dirty="0">
                <a:effectLst/>
                <a:latin typeface="Arial" panose="020B0604020202020204" pitchFamily="34" charset="0"/>
              </a:rPr>
              <a:t>. Jeszcze dziś język hiszpański bywa nazywany </a:t>
            </a:r>
            <a:r>
              <a:rPr lang="pl-PL" b="0" i="0" u="none" strike="noStrike" dirty="0">
                <a:effectLst/>
                <a:latin typeface="Arial" panose="020B0604020202020204" pitchFamily="34" charset="0"/>
              </a:rPr>
              <a:t>kastylijskim</a:t>
            </a:r>
            <a:r>
              <a:rPr lang="pl-PL" b="0" i="0" dirty="0">
                <a:effectLst/>
                <a:latin typeface="Arial" panose="020B0604020202020204" pitchFamily="34" charset="0"/>
              </a:rPr>
              <a:t>, dla odróżnienia go od innych języków używanych w Hiszpanii.</a:t>
            </a:r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1BD5BCC-9C47-4E84-ADBD-359F74E972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7463" y="170838"/>
            <a:ext cx="8637073" cy="895497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Język urzędowy</a:t>
            </a:r>
          </a:p>
        </p:txBody>
      </p:sp>
    </p:spTree>
    <p:extLst>
      <p:ext uri="{BB962C8B-B14F-4D97-AF65-F5344CB8AC3E}">
        <p14:creationId xmlns:p14="http://schemas.microsoft.com/office/powerpoint/2010/main" val="1830791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6CBB4C44-CB4A-421C-8CFC-527CA4899B07}"/>
              </a:ext>
            </a:extLst>
          </p:cNvPr>
          <p:cNvSpPr txBox="1"/>
          <p:nvPr/>
        </p:nvSpPr>
        <p:spPr>
          <a:xfrm>
            <a:off x="-76138" y="5132439"/>
            <a:ext cx="112062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i="0" dirty="0">
                <a:effectLst/>
                <a:latin typeface="Arial" panose="020B0604020202020204" pitchFamily="34" charset="0"/>
              </a:rPr>
              <a:t>Manta</a:t>
            </a:r>
            <a:r>
              <a:rPr lang="pl-PL" b="0" i="0" dirty="0">
                <a:effectLst/>
                <a:latin typeface="Arial" panose="020B0604020202020204" pitchFamily="34" charset="0"/>
              </a:rPr>
              <a:t> – noszony przez mężczyzn typ </a:t>
            </a:r>
            <a:r>
              <a:rPr lang="pl-PL" b="0" i="0" u="none" strike="noStrike" dirty="0">
                <a:effectLst/>
                <a:latin typeface="Arial" panose="020B0604020202020204" pitchFamily="34" charset="0"/>
              </a:rPr>
              <a:t>sukiennej</a:t>
            </a:r>
            <a:r>
              <a:rPr lang="pl-PL" b="0" i="0" dirty="0">
                <a:effectLst/>
                <a:latin typeface="Arial" panose="020B0604020202020204" pitchFamily="34" charset="0"/>
              </a:rPr>
              <a:t>, </a:t>
            </a:r>
            <a:r>
              <a:rPr lang="pl-PL" b="0" i="0" u="none" strike="noStrike" dirty="0">
                <a:effectLst/>
                <a:latin typeface="Arial" panose="020B0604020202020204" pitchFamily="34" charset="0"/>
              </a:rPr>
              <a:t>bawełnianej</a:t>
            </a:r>
            <a:r>
              <a:rPr lang="pl-PL" b="0" i="0" dirty="0">
                <a:effectLst/>
                <a:latin typeface="Arial" panose="020B0604020202020204" pitchFamily="34" charset="0"/>
              </a:rPr>
              <a:t> lub </a:t>
            </a:r>
            <a:r>
              <a:rPr lang="pl-PL" b="0" i="0" u="none" strike="noStrike" dirty="0">
                <a:effectLst/>
                <a:latin typeface="Arial" panose="020B0604020202020204" pitchFamily="34" charset="0"/>
              </a:rPr>
              <a:t>płóciennej</a:t>
            </a:r>
            <a:r>
              <a:rPr lang="pl-PL" b="0" i="0" dirty="0">
                <a:effectLst/>
                <a:latin typeface="Arial" panose="020B0604020202020204" pitchFamily="34" charset="0"/>
              </a:rPr>
              <a:t> </a:t>
            </a:r>
            <a:r>
              <a:rPr lang="pl-PL" b="0" i="0" u="none" strike="noStrike" dirty="0">
                <a:effectLst/>
                <a:latin typeface="Arial" panose="020B0604020202020204" pitchFamily="34" charset="0"/>
              </a:rPr>
              <a:t>chusty</a:t>
            </a:r>
            <a:r>
              <a:rPr lang="pl-PL" b="0" i="0" dirty="0">
                <a:effectLst/>
                <a:latin typeface="Arial" panose="020B0604020202020204" pitchFamily="34" charset="0"/>
              </a:rPr>
              <a:t> naramiennej, określany również jako </a:t>
            </a:r>
            <a:r>
              <a:rPr lang="pl-PL" b="0" i="0" u="none" strike="noStrike" dirty="0">
                <a:effectLst/>
                <a:latin typeface="Arial" panose="020B0604020202020204" pitchFamily="34" charset="0"/>
              </a:rPr>
              <a:t>pled</a:t>
            </a:r>
            <a:r>
              <a:rPr lang="pl-PL" b="0" i="0" dirty="0">
                <a:effectLst/>
                <a:latin typeface="Arial" panose="020B0604020202020204" pitchFamily="34" charset="0"/>
              </a:rPr>
              <a:t>, koc lub duży </a:t>
            </a:r>
            <a:r>
              <a:rPr lang="pl-PL" b="0" i="0" u="none" strike="noStrike" dirty="0">
                <a:effectLst/>
                <a:latin typeface="Arial" panose="020B0604020202020204" pitchFamily="34" charset="0"/>
              </a:rPr>
              <a:t>szal</a:t>
            </a:r>
            <a:r>
              <a:rPr lang="pl-PL" b="0" i="0" dirty="0">
                <a:effectLst/>
                <a:latin typeface="Arial" panose="020B0604020202020204" pitchFamily="34" charset="0"/>
              </a:rPr>
              <a:t>, będący elementem </a:t>
            </a:r>
            <a:r>
              <a:rPr lang="pl-PL" b="0" i="0" u="none" strike="noStrike" dirty="0">
                <a:effectLst/>
                <a:latin typeface="Arial" panose="020B0604020202020204" pitchFamily="34" charset="0"/>
              </a:rPr>
              <a:t>hiszpańskiego</a:t>
            </a:r>
            <a:r>
              <a:rPr lang="pl-PL" b="0" i="0" dirty="0">
                <a:effectLst/>
                <a:latin typeface="Arial" panose="020B0604020202020204" pitchFamily="34" charset="0"/>
              </a:rPr>
              <a:t> i </a:t>
            </a:r>
            <a:r>
              <a:rPr lang="pl-PL" b="0" i="0" u="none" strike="noStrike" dirty="0">
                <a:effectLst/>
                <a:latin typeface="Arial" panose="020B0604020202020204" pitchFamily="34" charset="0"/>
              </a:rPr>
              <a:t>portugalskiego</a:t>
            </a:r>
            <a:r>
              <a:rPr lang="pl-PL" b="0" i="0" dirty="0">
                <a:effectLst/>
                <a:latin typeface="Arial" panose="020B0604020202020204" pitchFamily="34" charset="0"/>
              </a:rPr>
              <a:t> </a:t>
            </a:r>
            <a:r>
              <a:rPr lang="pl-PL" b="0" i="0" u="none" strike="noStrike" dirty="0">
                <a:effectLst/>
                <a:latin typeface="Arial" panose="020B0604020202020204" pitchFamily="34" charset="0"/>
              </a:rPr>
              <a:t>stroju ludowego</a:t>
            </a:r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C74EF9E9-7C28-4179-BAB2-2D9B99AA33FE}"/>
              </a:ext>
            </a:extLst>
          </p:cNvPr>
          <p:cNvSpPr txBox="1"/>
          <p:nvPr/>
        </p:nvSpPr>
        <p:spPr>
          <a:xfrm>
            <a:off x="-41726" y="4209109"/>
            <a:ext cx="111374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Strój </a:t>
            </a:r>
            <a:r>
              <a:rPr lang="pl-PL" b="1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flamenko</a:t>
            </a:r>
            <a:r>
              <a:rPr lang="pl-PL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- </a:t>
            </a:r>
            <a:r>
              <a:rPr lang="pl-P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Kobiety przywdziewają obcisłe sukienki (gorsetowe), rozszerzające się u dołu (często od poziomu kolan) i posiadające liczne fałdy i falbanki przyszyte u rękawów i regularnie lub nieregularnie w dolnej rozszerzonej części sukni. Rozszerzenie mogą konstruować same falbany.</a:t>
            </a:r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52D064C2-2860-4525-B2FB-9997ED42FC60}"/>
              </a:ext>
            </a:extLst>
          </p:cNvPr>
          <p:cNvSpPr txBox="1"/>
          <p:nvPr/>
        </p:nvSpPr>
        <p:spPr>
          <a:xfrm>
            <a:off x="1799303" y="452284"/>
            <a:ext cx="7767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/>
              <a:t>STROJE LUDOWE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15608BF-6E6E-41BA-A299-C1E53A270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460" y="321353"/>
            <a:ext cx="2001289" cy="310830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2EE1314-39CD-4F33-9443-C86A85AAF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" y="383583"/>
            <a:ext cx="2418639" cy="294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389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5B40C3F8-5F9D-42DE-A8BA-889D09A6C275}"/>
              </a:ext>
            </a:extLst>
          </p:cNvPr>
          <p:cNvSpPr txBox="1"/>
          <p:nvPr/>
        </p:nvSpPr>
        <p:spPr>
          <a:xfrm>
            <a:off x="0" y="3643230"/>
            <a:ext cx="7690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Bolero </a:t>
            </a:r>
            <a:r>
              <a:rPr lang="pl-P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– to </a:t>
            </a:r>
            <a:r>
              <a:rPr lang="pl-PL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hiszpański taniec ludowy</a:t>
            </a:r>
            <a:r>
              <a:rPr lang="pl-P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. Swoimi korzeniami sięga XVIII wieku. Znany jest głównie w Kastylii i Andaluzji, tam też jest najbardziej popularny. Bolero tańczy się solo lub w parach.</a:t>
            </a:r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2EDD9508-8EBC-4B75-8F08-80CF36B8A25E}"/>
              </a:ext>
            </a:extLst>
          </p:cNvPr>
          <p:cNvSpPr txBox="1"/>
          <p:nvPr/>
        </p:nvSpPr>
        <p:spPr>
          <a:xfrm>
            <a:off x="0" y="4648566"/>
            <a:ext cx="895751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Flamenco</a:t>
            </a:r>
            <a:r>
              <a:rPr lang="pl-P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– zjawisko kulturowe</a:t>
            </a:r>
            <a:r>
              <a:rPr lang="pl-PL" b="0" i="0" dirty="0">
                <a:effectLst/>
                <a:latin typeface="Arial" panose="020B0604020202020204" pitchFamily="34" charset="0"/>
              </a:rPr>
              <a:t>, związane z </a:t>
            </a:r>
            <a:r>
              <a:rPr lang="pl-PL" b="0" i="0" u="none" strike="noStrike" dirty="0">
                <a:effectLst/>
                <a:latin typeface="Arial" panose="020B0604020202020204" pitchFamily="34" charset="0"/>
              </a:rPr>
              <a:t>folklorem</a:t>
            </a:r>
            <a:r>
              <a:rPr lang="pl-PL" b="0" i="0" dirty="0">
                <a:effectLst/>
                <a:latin typeface="Arial" panose="020B0604020202020204" pitchFamily="34" charset="0"/>
              </a:rPr>
              <a:t> </a:t>
            </a:r>
            <a:r>
              <a:rPr lang="pl-PL" b="0" i="0" u="none" strike="noStrike" dirty="0">
                <a:effectLst/>
                <a:latin typeface="Arial" panose="020B0604020202020204" pitchFamily="34" charset="0"/>
              </a:rPr>
              <a:t>andaluzyjskich</a:t>
            </a:r>
            <a:r>
              <a:rPr lang="pl-PL" b="0" i="0" dirty="0">
                <a:effectLst/>
                <a:latin typeface="Arial" panose="020B0604020202020204" pitchFamily="34" charset="0"/>
              </a:rPr>
              <a:t> </a:t>
            </a:r>
            <a:r>
              <a:rPr lang="pl-PL" b="0" i="0" u="none" strike="noStrike" dirty="0">
                <a:effectLst/>
                <a:latin typeface="Arial" panose="020B0604020202020204" pitchFamily="34" charset="0"/>
              </a:rPr>
              <a:t>Romów</a:t>
            </a:r>
            <a:r>
              <a:rPr lang="pl-PL" b="0" i="0" dirty="0">
                <a:effectLst/>
                <a:latin typeface="Arial" panose="020B0604020202020204" pitchFamily="34" charset="0"/>
              </a:rPr>
              <a:t>, obejmujące muzykę, śpiew, taniec, strój i zachowania. Jego tradycja pochodzi z Andaluzji, i tam do dziś można oglądać jego wykonanie.</a:t>
            </a:r>
          </a:p>
          <a:p>
            <a:pPr algn="l"/>
            <a:r>
              <a:rPr lang="pl-PL" b="0" i="0" dirty="0">
                <a:effectLst/>
                <a:latin typeface="Arial" panose="020B0604020202020204" pitchFamily="34" charset="0"/>
              </a:rPr>
              <a:t>W 2010 roku flamenco zostało wpisane na </a:t>
            </a:r>
            <a:r>
              <a:rPr lang="pl-PL" b="0" i="0" u="none" strike="noStrike" dirty="0">
                <a:effectLst/>
                <a:latin typeface="Arial" panose="020B0604020202020204" pitchFamily="34" charset="0"/>
              </a:rPr>
              <a:t>listę niematerialnego dziedzictwa</a:t>
            </a:r>
            <a:r>
              <a:rPr lang="pl-PL" b="0" i="0" dirty="0">
                <a:effectLst/>
                <a:latin typeface="Arial" panose="020B0604020202020204" pitchFamily="34" charset="0"/>
              </a:rPr>
              <a:t> </a:t>
            </a:r>
            <a:r>
              <a:rPr lang="pl-PL" b="0" i="0" u="none" strike="noStrike" dirty="0">
                <a:effectLst/>
                <a:latin typeface="Arial" panose="020B0604020202020204" pitchFamily="34" charset="0"/>
              </a:rPr>
              <a:t>UNESCO</a:t>
            </a:r>
            <a:r>
              <a:rPr lang="pl-PL" b="0" i="0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DE3A4DB-3884-49E2-A1ED-D110F28DA2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7508" y="142622"/>
            <a:ext cx="8637073" cy="92333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Tańce ludowe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5371E2D-9835-48A1-A2E3-EF4A68DD1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2562" y="1147958"/>
            <a:ext cx="3810000" cy="25431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48A0094-0577-41F2-AF5B-3BFFF7BBD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53" y="924431"/>
            <a:ext cx="2922749" cy="219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842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033F69FE-697D-43F9-B628-878C834E49FA}"/>
              </a:ext>
            </a:extLst>
          </p:cNvPr>
          <p:cNvSpPr txBox="1"/>
          <p:nvPr/>
        </p:nvSpPr>
        <p:spPr>
          <a:xfrm>
            <a:off x="3056215" y="1023044"/>
            <a:ext cx="870885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0" i="0" dirty="0">
                <a:effectLst/>
                <a:latin typeface="Arial" panose="020B0604020202020204" pitchFamily="34" charset="0"/>
              </a:rPr>
              <a:t>W kuchni północno hiszpańskiej dominują ryby i </a:t>
            </a:r>
            <a:r>
              <a:rPr lang="pl-PL" b="0" i="0" u="none" strike="noStrike" dirty="0">
                <a:effectLst/>
                <a:latin typeface="Arial" panose="020B0604020202020204" pitchFamily="34" charset="0"/>
              </a:rPr>
              <a:t>owoce morza</a:t>
            </a:r>
            <a:r>
              <a:rPr lang="pl-PL" b="0" i="0" dirty="0">
                <a:effectLst/>
                <a:latin typeface="Arial" panose="020B0604020202020204" pitchFamily="34" charset="0"/>
              </a:rPr>
              <a:t> z </a:t>
            </a:r>
            <a:r>
              <a:rPr lang="pl-PL" b="0" i="0" u="none" strike="noStrike" dirty="0">
                <a:effectLst/>
                <a:latin typeface="Arial" panose="020B0604020202020204" pitchFamily="34" charset="0"/>
              </a:rPr>
              <a:t>Atlantyku</a:t>
            </a:r>
            <a:r>
              <a:rPr lang="pl-PL" b="0" i="0" dirty="0">
                <a:effectLst/>
                <a:latin typeface="Arial" panose="020B0604020202020204" pitchFamily="34" charset="0"/>
              </a:rPr>
              <a:t>. Region jest producentem </a:t>
            </a:r>
            <a:r>
              <a:rPr lang="pl-PL" b="0" i="0" u="none" strike="noStrike" dirty="0">
                <a:effectLst/>
                <a:latin typeface="Arial" panose="020B0604020202020204" pitchFamily="34" charset="0"/>
              </a:rPr>
              <a:t>mleka</a:t>
            </a:r>
            <a:r>
              <a:rPr lang="pl-PL" b="0" i="0" dirty="0">
                <a:effectLst/>
                <a:latin typeface="Arial" panose="020B0604020202020204" pitchFamily="34" charset="0"/>
              </a:rPr>
              <a:t> i krajowych </a:t>
            </a:r>
            <a:r>
              <a:rPr lang="pl-PL" b="0" i="0" u="none" strike="noStrike" dirty="0">
                <a:effectLst/>
                <a:latin typeface="Arial" panose="020B0604020202020204" pitchFamily="34" charset="0"/>
              </a:rPr>
              <a:t>serów</a:t>
            </a:r>
            <a:r>
              <a:rPr lang="pl-PL" b="0" i="0" dirty="0">
                <a:effectLst/>
                <a:latin typeface="Arial" panose="020B0604020202020204" pitchFamily="34" charset="0"/>
              </a:rPr>
              <a:t>. Dzięki całorocznym opadom deszczu dobrze rosną tu </a:t>
            </a:r>
            <a:r>
              <a:rPr lang="pl-PL" b="0" i="0" u="none" strike="noStrike" dirty="0">
                <a:effectLst/>
                <a:latin typeface="Arial" panose="020B0604020202020204" pitchFamily="34" charset="0"/>
              </a:rPr>
              <a:t>ziemniaki</a:t>
            </a:r>
            <a:r>
              <a:rPr lang="pl-PL" b="0" i="0" dirty="0">
                <a:effectLst/>
                <a:latin typeface="Arial" panose="020B0604020202020204" pitchFamily="34" charset="0"/>
              </a:rPr>
              <a:t>, </a:t>
            </a:r>
            <a:r>
              <a:rPr lang="pl-PL" b="0" i="0" u="none" strike="noStrike" dirty="0">
                <a:effectLst/>
                <a:latin typeface="Arial" panose="020B0604020202020204" pitchFamily="34" charset="0"/>
              </a:rPr>
              <a:t>kapusta</a:t>
            </a:r>
            <a:r>
              <a:rPr lang="pl-PL" b="0" i="0" dirty="0">
                <a:effectLst/>
                <a:latin typeface="Arial" panose="020B0604020202020204" pitchFamily="34" charset="0"/>
              </a:rPr>
              <a:t>, słodka </a:t>
            </a:r>
            <a:r>
              <a:rPr lang="pl-PL" b="0" i="0" u="none" strike="noStrike" dirty="0">
                <a:effectLst/>
                <a:latin typeface="Arial" panose="020B0604020202020204" pitchFamily="34" charset="0"/>
              </a:rPr>
              <a:t>kukurydza</a:t>
            </a:r>
            <a:r>
              <a:rPr lang="pl-PL" b="0" i="0" dirty="0">
                <a:effectLst/>
                <a:latin typeface="Arial" panose="020B0604020202020204" pitchFamily="34" charset="0"/>
              </a:rPr>
              <a:t> i inne warzywa. Z rejonów górskich pochodzą </a:t>
            </a:r>
            <a:r>
              <a:rPr lang="pl-PL" b="0" i="0" u="none" strike="noStrike" dirty="0">
                <a:effectLst/>
                <a:latin typeface="Arial" panose="020B0604020202020204" pitchFamily="34" charset="0"/>
              </a:rPr>
              <a:t>szynki</a:t>
            </a:r>
            <a:r>
              <a:rPr lang="pl-PL" b="0" i="0" dirty="0">
                <a:effectLst/>
                <a:latin typeface="Arial" panose="020B0604020202020204" pitchFamily="34" charset="0"/>
              </a:rPr>
              <a:t> i </a:t>
            </a:r>
            <a:r>
              <a:rPr lang="pl-PL" b="0" i="0" u="none" strike="noStrike" dirty="0">
                <a:effectLst/>
                <a:latin typeface="Arial" panose="020B0604020202020204" pitchFamily="34" charset="0"/>
              </a:rPr>
              <a:t>kiełbasy</a:t>
            </a:r>
            <a:r>
              <a:rPr lang="pl-PL" b="0" i="0" dirty="0">
                <a:effectLst/>
                <a:latin typeface="Arial" panose="020B0604020202020204" pitchFamily="34" charset="0"/>
              </a:rPr>
              <a:t>, z których przyrządza się potrawy duszone z fasolą. Do regionu północnej Hiszpanii należy także, </a:t>
            </a:r>
            <a:r>
              <a:rPr lang="pl-PL" b="0" i="0" u="none" strike="noStrike" dirty="0">
                <a:effectLst/>
                <a:latin typeface="Arial" panose="020B0604020202020204" pitchFamily="34" charset="0"/>
              </a:rPr>
              <a:t>kuchnia </a:t>
            </a:r>
            <a:r>
              <a:rPr lang="pl-PL" b="0" i="0" u="none" strike="noStrike" dirty="0" err="1">
                <a:effectLst/>
                <a:latin typeface="Arial" panose="020B0604020202020204" pitchFamily="34" charset="0"/>
              </a:rPr>
              <a:t>nowobaskijska</a:t>
            </a:r>
            <a:r>
              <a:rPr lang="pl-PL" b="0" i="0" dirty="0">
                <a:effectLst/>
                <a:latin typeface="Arial" panose="020B0604020202020204" pitchFamily="34" charset="0"/>
              </a:rPr>
              <a:t>, zwana </a:t>
            </a:r>
            <a:r>
              <a:rPr lang="pl-PL" b="0" i="1" dirty="0" err="1">
                <a:effectLst/>
                <a:latin typeface="Arial" panose="020B0604020202020204" pitchFamily="34" charset="0"/>
              </a:rPr>
              <a:t>Nueva</a:t>
            </a:r>
            <a:r>
              <a:rPr lang="pl-PL" b="0" i="1" dirty="0">
                <a:effectLst/>
                <a:latin typeface="Arial" panose="020B0604020202020204" pitchFamily="34" charset="0"/>
              </a:rPr>
              <a:t> </a:t>
            </a:r>
            <a:r>
              <a:rPr lang="pl-PL" b="0" i="1" dirty="0" err="1">
                <a:effectLst/>
                <a:latin typeface="Arial" panose="020B0604020202020204" pitchFamily="34" charset="0"/>
              </a:rPr>
              <a:t>Cocina</a:t>
            </a:r>
            <a:r>
              <a:rPr lang="pl-PL" b="0" i="1" dirty="0">
                <a:effectLst/>
                <a:latin typeface="Arial" panose="020B0604020202020204" pitchFamily="34" charset="0"/>
              </a:rPr>
              <a:t> </a:t>
            </a:r>
            <a:r>
              <a:rPr lang="pl-PL" b="0" i="1" dirty="0" err="1">
                <a:effectLst/>
                <a:latin typeface="Arial" panose="020B0604020202020204" pitchFamily="34" charset="0"/>
              </a:rPr>
              <a:t>Vasca</a:t>
            </a:r>
            <a:r>
              <a:rPr lang="pl-PL" b="0" i="0" dirty="0">
                <a:effectLst/>
                <a:latin typeface="Arial" panose="020B0604020202020204" pitchFamily="34" charset="0"/>
              </a:rPr>
              <a:t>. W regionie </a:t>
            </a:r>
            <a:r>
              <a:rPr lang="pl-PL" b="0" i="0" u="none" strike="noStrike" dirty="0">
                <a:effectLst/>
                <a:latin typeface="Arial" panose="020B0604020202020204" pitchFamily="34" charset="0"/>
              </a:rPr>
              <a:t>Asturii</a:t>
            </a:r>
            <a:r>
              <a:rPr lang="pl-PL" b="0" i="0" dirty="0">
                <a:effectLst/>
                <a:latin typeface="Arial" panose="020B0604020202020204" pitchFamily="34" charset="0"/>
              </a:rPr>
              <a:t> dominują ryby i warzywa, a na deser tradycyjnie podaje się </a:t>
            </a:r>
            <a:r>
              <a:rPr lang="pl-PL" b="0" i="0" u="none" strike="noStrike" dirty="0">
                <a:effectLst/>
                <a:latin typeface="Arial" panose="020B0604020202020204" pitchFamily="34" charset="0"/>
              </a:rPr>
              <a:t>jabłecznik</a:t>
            </a:r>
            <a:r>
              <a:rPr lang="pl-PL" b="0" i="0" dirty="0">
                <a:effectLst/>
                <a:latin typeface="Arial" panose="020B0604020202020204" pitchFamily="34" charset="0"/>
              </a:rPr>
              <a:t>.</a:t>
            </a:r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7F482CC-FDAD-4F4A-B2BF-564755A23855}"/>
              </a:ext>
            </a:extLst>
          </p:cNvPr>
          <p:cNvSpPr txBox="1"/>
          <p:nvPr/>
        </p:nvSpPr>
        <p:spPr>
          <a:xfrm>
            <a:off x="2043492" y="3529416"/>
            <a:ext cx="61000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b="1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Paella</a:t>
            </a:r>
            <a:r>
              <a:rPr lang="pl-P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– potrawa jednogarnkowa na bazie ryżu i szafranu.</a:t>
            </a:r>
          </a:p>
          <a:p>
            <a:pPr algn="l"/>
            <a:r>
              <a:rPr lang="pl-PL" b="1" dirty="0" err="1">
                <a:solidFill>
                  <a:srgbClr val="202124"/>
                </a:solidFill>
                <a:latin typeface="arial" panose="020B0604020202020204" pitchFamily="34" charset="0"/>
              </a:rPr>
              <a:t>G</a:t>
            </a:r>
            <a:r>
              <a:rPr lang="pl-PL" b="1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azpacho</a:t>
            </a:r>
            <a:r>
              <a:rPr lang="pl-P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– chłodnik z pomidorów i papryki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A1D43F37-90F7-4F20-8099-B358241D6717}"/>
              </a:ext>
            </a:extLst>
          </p:cNvPr>
          <p:cNvSpPr txBox="1"/>
          <p:nvPr/>
        </p:nvSpPr>
        <p:spPr>
          <a:xfrm>
            <a:off x="2043492" y="4129320"/>
            <a:ext cx="6100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Tinto de </a:t>
            </a:r>
            <a:r>
              <a:rPr lang="pl-PL" b="1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verano</a:t>
            </a:r>
            <a:endParaRPr lang="pl-PL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41F5613-64F1-4CBB-A9CF-B06B8F73A53B}"/>
              </a:ext>
            </a:extLst>
          </p:cNvPr>
          <p:cNvSpPr txBox="1"/>
          <p:nvPr/>
        </p:nvSpPr>
        <p:spPr>
          <a:xfrm>
            <a:off x="3931025" y="4139641"/>
            <a:ext cx="6100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- popularny w Hiszpanii zimny napój na bazie wina.</a:t>
            </a:r>
            <a:endParaRPr lang="pl-PL" dirty="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B01D84AA-93D3-43B3-8FBD-D5CE0B651DF6}"/>
              </a:ext>
            </a:extLst>
          </p:cNvPr>
          <p:cNvSpPr txBox="1"/>
          <p:nvPr/>
        </p:nvSpPr>
        <p:spPr>
          <a:xfrm>
            <a:off x="2043492" y="4482669"/>
            <a:ext cx="61000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Rebujito</a:t>
            </a:r>
            <a:r>
              <a:rPr lang="pl-PL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- koktajl wymyślony w Andaluzji, który łączy w sobie </a:t>
            </a:r>
            <a:r>
              <a:rPr lang="pl-PL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sherry</a:t>
            </a:r>
            <a:r>
              <a:rPr lang="pl-PL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i napoje bezalkoholowe, zwykle białą lemoniadę lub sodę cytrynową.</a:t>
            </a:r>
            <a:endParaRPr lang="pl-PL" dirty="0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D7B150A1-011D-4E1B-93A5-B1A702B4C325}"/>
              </a:ext>
            </a:extLst>
          </p:cNvPr>
          <p:cNvSpPr txBox="1"/>
          <p:nvPr/>
        </p:nvSpPr>
        <p:spPr>
          <a:xfrm>
            <a:off x="2043492" y="5449829"/>
            <a:ext cx="61000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Calimocho</a:t>
            </a:r>
            <a:r>
              <a:rPr lang="pl-PL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– baskijski napój alkoholowy powstały na bazie czerwonego wina i coca-coli w proporcjach </a:t>
            </a:r>
            <a:endParaRPr lang="pl-PL" dirty="0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75CF52D9-3DFF-4731-A463-A5223C4D3162}"/>
              </a:ext>
            </a:extLst>
          </p:cNvPr>
          <p:cNvSpPr txBox="1"/>
          <p:nvPr/>
        </p:nvSpPr>
        <p:spPr>
          <a:xfrm>
            <a:off x="6545405" y="5769610"/>
            <a:ext cx="6100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Pochodzący z kraju Basków </a:t>
            </a:r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3D13532-03FC-46A7-97ED-A196520DDA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8763" y="193132"/>
            <a:ext cx="8637073" cy="968582"/>
          </a:xfrm>
        </p:spPr>
        <p:txBody>
          <a:bodyPr/>
          <a:lstStyle/>
          <a:p>
            <a:pPr algn="ctr"/>
            <a:r>
              <a:rPr lang="pl-PL" dirty="0"/>
              <a:t>kuchnia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7F66C92-2D13-40AC-B6BC-BD354A7A9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7601" y="3017211"/>
            <a:ext cx="2569497" cy="192712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7711A6A-F079-4679-BE52-E62C1CFDB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62" y="497031"/>
            <a:ext cx="2666928" cy="255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347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957A79-F2EE-4EDB-9715-63877337C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1471" y="3752165"/>
            <a:ext cx="65" cy="47731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58700" rIns="0" bIns="3967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F5221281-AF66-4B76-8138-F8632B6F1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-153988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EC66DFB-4154-4CD6-8E13-23A0FFEC9676}"/>
              </a:ext>
            </a:extLst>
          </p:cNvPr>
          <p:cNvSpPr txBox="1"/>
          <p:nvPr/>
        </p:nvSpPr>
        <p:spPr>
          <a:xfrm>
            <a:off x="146050" y="127844"/>
            <a:ext cx="1190959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b="1" i="0" dirty="0">
                <a:effectLst/>
                <a:latin typeface="Arial" panose="020B0604020202020204" pitchFamily="34" charset="0"/>
              </a:rPr>
              <a:t>Madryt</a:t>
            </a:r>
            <a:r>
              <a:rPr lang="pl-PL" b="0" i="0" dirty="0">
                <a:effectLst/>
                <a:latin typeface="Arial" panose="020B0604020202020204" pitchFamily="34" charset="0"/>
              </a:rPr>
              <a:t> (</a:t>
            </a:r>
            <a:r>
              <a:rPr lang="pl-PL" b="0" i="0" u="none" strike="noStrike" dirty="0">
                <a:effectLst/>
                <a:latin typeface="Arial" panose="020B0604020202020204" pitchFamily="34" charset="0"/>
              </a:rPr>
              <a:t>hiszp.</a:t>
            </a:r>
            <a:r>
              <a:rPr lang="pl-PL" b="0" i="0" dirty="0">
                <a:effectLst/>
                <a:latin typeface="Arial" panose="020B0604020202020204" pitchFamily="34" charset="0"/>
              </a:rPr>
              <a:t> </a:t>
            </a:r>
            <a:r>
              <a:rPr lang="pl-PL" b="0" i="1" dirty="0" err="1">
                <a:effectLst/>
                <a:latin typeface="Arial" panose="020B0604020202020204" pitchFamily="34" charset="0"/>
              </a:rPr>
              <a:t>Madrid</a:t>
            </a:r>
            <a:r>
              <a:rPr lang="pl-PL" b="0" i="0" dirty="0">
                <a:effectLst/>
                <a:latin typeface="Arial" panose="020B0604020202020204" pitchFamily="34" charset="0"/>
              </a:rPr>
              <a:t>) – </a:t>
            </a:r>
            <a:r>
              <a:rPr lang="pl-PL" b="0" i="0" u="none" strike="noStrike" dirty="0">
                <a:effectLst/>
                <a:latin typeface="Arial" panose="020B0604020202020204" pitchFamily="34" charset="0"/>
              </a:rPr>
              <a:t>stolica</a:t>
            </a:r>
            <a:r>
              <a:rPr lang="pl-PL" b="0" i="0" dirty="0">
                <a:effectLst/>
                <a:latin typeface="Arial" panose="020B0604020202020204" pitchFamily="34" charset="0"/>
              </a:rPr>
              <a:t> i największe miasto </a:t>
            </a:r>
            <a:r>
              <a:rPr lang="pl-PL" b="0" i="0" u="none" strike="noStrike" dirty="0">
                <a:effectLst/>
                <a:latin typeface="Arial" panose="020B0604020202020204" pitchFamily="34" charset="0"/>
              </a:rPr>
              <a:t>Hiszpanii</a:t>
            </a:r>
            <a:r>
              <a:rPr lang="pl-PL" b="0" i="0" dirty="0">
                <a:effectLst/>
                <a:latin typeface="Arial" panose="020B0604020202020204" pitchFamily="34" charset="0"/>
              </a:rPr>
              <a:t>, położony w środkowej części kraju na </a:t>
            </a:r>
            <a:r>
              <a:rPr lang="pl-PL" b="0" i="0" u="none" strike="noStrike" dirty="0">
                <a:effectLst/>
                <a:latin typeface="Arial" panose="020B0604020202020204" pitchFamily="34" charset="0"/>
              </a:rPr>
              <a:t>Wyżynie Kastylijskiej</a:t>
            </a:r>
            <a:r>
              <a:rPr lang="pl-PL" b="0" i="0" dirty="0">
                <a:effectLst/>
                <a:latin typeface="Arial" panose="020B0604020202020204" pitchFamily="34" charset="0"/>
              </a:rPr>
              <a:t> u podnóża </a:t>
            </a:r>
            <a:r>
              <a:rPr lang="pl-PL" b="0" i="0" u="none" strike="noStrike" dirty="0">
                <a:effectLst/>
                <a:latin typeface="Arial" panose="020B0604020202020204" pitchFamily="34" charset="0"/>
              </a:rPr>
              <a:t>Sierra de Guadarrama</a:t>
            </a:r>
            <a:r>
              <a:rPr lang="pl-PL" b="0" i="0" dirty="0">
                <a:effectLst/>
                <a:latin typeface="Arial" panose="020B0604020202020204" pitchFamily="34" charset="0"/>
              </a:rPr>
              <a:t> nad rzeką </a:t>
            </a:r>
            <a:r>
              <a:rPr lang="pl-PL" b="0" i="0" u="none" strike="noStrike" dirty="0" err="1">
                <a:effectLst/>
                <a:latin typeface="Arial" panose="020B0604020202020204" pitchFamily="34" charset="0"/>
              </a:rPr>
              <a:t>Manzanares</a:t>
            </a:r>
            <a:r>
              <a:rPr lang="pl-PL" b="0" i="0" dirty="0"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r>
              <a:rPr lang="pl-PL" b="0" i="0" dirty="0">
                <a:effectLst/>
                <a:latin typeface="Arial" panose="020B0604020202020204" pitchFamily="34" charset="0"/>
              </a:rPr>
              <a:t>Centrum administracyjne ma powierzchnię 604,45 km² i liczbę ludności 3 mln natomiast region autonomiczny ma powierzchnię 8022 km² i liczbę ludności ok. 6,7 mln Jest to </a:t>
            </a:r>
            <a:r>
              <a:rPr lang="pl-PL" b="0" i="0" u="none" strike="noStrike" dirty="0">
                <a:effectLst/>
                <a:latin typeface="Arial" panose="020B0604020202020204" pitchFamily="34" charset="0"/>
              </a:rPr>
              <a:t>drugie co do wielkości miasto</a:t>
            </a:r>
            <a:r>
              <a:rPr lang="pl-PL" b="0" i="0" dirty="0">
                <a:effectLst/>
                <a:latin typeface="Arial" panose="020B0604020202020204" pitchFamily="34" charset="0"/>
              </a:rPr>
              <a:t> Unii Europejskiej (po Berlinie.</a:t>
            </a:r>
          </a:p>
          <a:p>
            <a:pPr algn="l"/>
            <a:r>
              <a:rPr lang="pl-PL" dirty="0">
                <a:latin typeface="Arial" panose="020B0604020202020204" pitchFamily="34" charset="0"/>
              </a:rPr>
              <a:t>Jest siedzibą jednego z najsłynniejszych klubów piłkarskich na świecie – Realu Madryt .</a:t>
            </a:r>
            <a:endParaRPr lang="pl-PL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3118F70-B46F-405B-83B6-5F3A99BF6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843" y="3248526"/>
            <a:ext cx="3516747" cy="360947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2950A15-772D-4FDB-89E4-6DF9858EB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642" y="3488289"/>
            <a:ext cx="1843390" cy="267188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6A41290-2E37-4BE8-A8EB-7AD5A99E4A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0206" y="2095876"/>
            <a:ext cx="3352301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71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738B5DC-4D6C-47DE-8E54-887FA76E4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263" y="2589462"/>
            <a:ext cx="4365457" cy="2910305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675AE51-1E0C-477C-B324-8BE19066C9D9}"/>
              </a:ext>
            </a:extLst>
          </p:cNvPr>
          <p:cNvSpPr txBox="1"/>
          <p:nvPr/>
        </p:nvSpPr>
        <p:spPr>
          <a:xfrm>
            <a:off x="66172" y="106739"/>
            <a:ext cx="1185311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Pałac Królewski w Madrycie </a:t>
            </a:r>
            <a:r>
              <a:rPr lang="pl-PL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– zbudowany w XVIII wieku przez Filipa V Burbona. Zaprojektowany w stylu baroku przez włoskiego architekta </a:t>
            </a:r>
            <a:r>
              <a:rPr lang="pl-PL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Filippo</a:t>
            </a:r>
            <a:r>
              <a:rPr lang="pl-PL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l-PL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Juvarę</a:t>
            </a:r>
            <a:r>
              <a:rPr lang="pl-PL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który jednak umarł przed rozpoczęciem prac budowlanych. Wnętrza i otoczenie są utrzymane w stylu rokoko i klasycystycznym. Jest oficjalną rezydencją króla Hiszpanii, chociaż król Jan Karol I ani jego rodzina nie mieszkał w pałacu, a w mniejszym </a:t>
            </a:r>
            <a:r>
              <a:rPr lang="pl-PL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Palacio</a:t>
            </a:r>
            <a:r>
              <a:rPr lang="pl-PL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de la </a:t>
            </a:r>
            <a:r>
              <a:rPr lang="pl-PL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Zarzuela</a:t>
            </a:r>
            <a:r>
              <a:rPr lang="pl-PL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na przedmieściach Madrytu. Ma 2800 pomieszczeń, część z nich jest udostępniona dla turystów..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09879545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a">
  <a:themeElements>
    <a:clrScheme name="Galeri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Galeria</Template>
  <TotalTime>231</TotalTime>
  <Words>930</Words>
  <Application>Microsoft Office PowerPoint</Application>
  <PresentationFormat>Panoramiczny</PresentationFormat>
  <Paragraphs>30</Paragraphs>
  <Slides>10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5" baseType="lpstr">
      <vt:lpstr>Arial</vt:lpstr>
      <vt:lpstr>Arial</vt:lpstr>
      <vt:lpstr>Arial Nova</vt:lpstr>
      <vt:lpstr>Gill Sans MT</vt:lpstr>
      <vt:lpstr>Galeria</vt:lpstr>
      <vt:lpstr>HISZPANIA</vt:lpstr>
      <vt:lpstr>Prezentacja programu PowerPoint</vt:lpstr>
      <vt:lpstr>Prezentacja programu PowerPoint</vt:lpstr>
      <vt:lpstr>Język urzędowy</vt:lpstr>
      <vt:lpstr>Prezentacja programu PowerPoint</vt:lpstr>
      <vt:lpstr>Tańce ludowe</vt:lpstr>
      <vt:lpstr>kuchnia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HISZPANIA</dc:title>
  <dc:creator>kuba wardawy</dc:creator>
  <cp:lastModifiedBy>Jakub Wardawy</cp:lastModifiedBy>
  <cp:revision>22</cp:revision>
  <dcterms:created xsi:type="dcterms:W3CDTF">2020-11-18T15:44:54Z</dcterms:created>
  <dcterms:modified xsi:type="dcterms:W3CDTF">2021-04-30T13:18:58Z</dcterms:modified>
</cp:coreProperties>
</file>