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1" r:id="rId1"/>
  </p:sldMasterIdLst>
  <p:sldIdLst>
    <p:sldId id="256" r:id="rId2"/>
    <p:sldId id="261" r:id="rId3"/>
    <p:sldId id="262" r:id="rId4"/>
    <p:sldId id="258" r:id="rId5"/>
    <p:sldId id="263" r:id="rId6"/>
    <p:sldId id="264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FCC29F-1096-2000-940C-99C82CAF67FE}" v="86" dt="2021-04-29T12:43:46.470"/>
    <p1510:client id="{3A0E0718-5987-61DD-F599-9763A6F3D629}" v="10" dt="2021-05-04T06:03:15.503"/>
    <p1510:client id="{4B326091-D8D6-6C58-615A-03D33756F9A6}" v="700" dt="2021-04-29T18:51:43.346"/>
    <p1510:client id="{4FBB0D67-D76C-B978-CF8B-F29CB7515FBD}" v="17" dt="2021-04-29T19:13:06.728"/>
    <p1510:client id="{7313C39F-7073-2000-940C-96E808D403AF}" v="98" dt="2021-04-29T19:12:25.921"/>
    <p1510:client id="{7B20BBFA-6586-4979-C89C-127C60B11AD8}" v="6" dt="2021-04-29T19:01:23.825"/>
    <p1510:client id="{A72EDC70-11D8-AA57-9A85-88F2D2B4FAA8}" v="114" dt="2021-04-30T06:30:03.735"/>
    <p1510:client id="{B0C902DA-2A1F-436A-9B9C-AAA3F044DA02}" v="80" dt="2021-04-29T12:20:52.537"/>
    <p1510:client id="{E743B2CB-8DD5-3E4A-E92A-F8B9B1B74BBB}" v="1756" dt="2021-04-29T16:25:25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0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2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6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9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7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7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40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8951" y="4850593"/>
            <a:ext cx="10668000" cy="1115729"/>
          </a:xfrm>
        </p:spPr>
        <p:txBody>
          <a:bodyPr>
            <a:normAutofit/>
          </a:bodyPr>
          <a:lstStyle/>
          <a:p>
            <a:r>
              <a:rPr lang="pl-PL">
                <a:latin typeface="Calibri"/>
                <a:cs typeface="Angsana New"/>
              </a:rPr>
              <a:t>WŁOCHY - ITALIA</a:t>
            </a:r>
            <a:endParaRPr lang="pl-PL">
              <a:latin typeface="Calibri"/>
              <a:cs typeface="Calibr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17650" y="5757555"/>
            <a:ext cx="9144000" cy="533396"/>
          </a:xfrm>
        </p:spPr>
        <p:txBody>
          <a:bodyPr>
            <a:normAutofit/>
          </a:bodyPr>
          <a:lstStyle/>
          <a:p>
            <a:endParaRPr lang="pl-PL"/>
          </a:p>
        </p:txBody>
      </p:sp>
      <p:pic>
        <p:nvPicPr>
          <p:cNvPr id="24" name="Picture 3" descr="Obraz zawierający tekst, zewnętrzne, budynek, kilka&#10;&#10;Opis wygenerowany automatycznie">
            <a:extLst>
              <a:ext uri="{FF2B5EF4-FFF2-40B4-BE49-F238E27FC236}">
                <a16:creationId xmlns:a16="http://schemas.microsoft.com/office/drawing/2014/main" id="{2C5EE0E3-0D3B-4E6C-81DE-9DF740563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2" r="5400"/>
          <a:stretch/>
        </p:blipFill>
        <p:spPr>
          <a:xfrm>
            <a:off x="808333" y="335361"/>
            <a:ext cx="10606647" cy="415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C01B0-A642-4BD6-919A-A17019C1E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82383"/>
            <a:ext cx="10515600" cy="2852737"/>
          </a:xfrm>
        </p:spPr>
        <p:txBody>
          <a:bodyPr/>
          <a:lstStyle/>
          <a:p>
            <a:pPr algn="ctr"/>
            <a:r>
              <a:rPr lang="en-US" sz="4800" dirty="0" err="1">
                <a:cs typeface="Calibri Light"/>
              </a:rPr>
              <a:t>Dziękuję</a:t>
            </a:r>
            <a:r>
              <a:rPr lang="en-US" sz="4800" dirty="0">
                <a:cs typeface="Calibri Light"/>
              </a:rPr>
              <a:t> za </a:t>
            </a:r>
            <a:r>
              <a:rPr lang="en-US" sz="4800" dirty="0" err="1">
                <a:cs typeface="Calibri Light"/>
              </a:rPr>
              <a:t>uwagę</a:t>
            </a:r>
            <a:r>
              <a:rPr lang="en-US" sz="4800" dirty="0">
                <a:cs typeface="Calibri Light"/>
              </a:rPr>
              <a:t>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69308-4B3F-403D-9898-832AC80D72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Damian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Gozdek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 kl. 8c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1221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8CD53-A5C6-4C4A-B3D4-5D86C7BB8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cs typeface="Calibri Light"/>
              </a:rPr>
              <a:t> </a:t>
            </a:r>
            <a:r>
              <a:rPr lang="pl-PL" b="1">
                <a:cs typeface="Calibri Light"/>
              </a:rPr>
              <a:t>Mapa</a:t>
            </a:r>
            <a:r>
              <a:rPr lang="pl-PL">
                <a:cs typeface="Calibri Light"/>
              </a:rPr>
              <a:t>                      </a:t>
            </a:r>
            <a:r>
              <a:rPr lang="pl-PL" b="1">
                <a:cs typeface="Calibri Light"/>
              </a:rPr>
              <a:t> Flaga </a:t>
            </a:r>
            <a:r>
              <a:rPr lang="pl-PL">
                <a:cs typeface="Calibri Light"/>
              </a:rPr>
              <a:t>                 </a:t>
            </a:r>
            <a:r>
              <a:rPr lang="pl-PL" b="1">
                <a:cs typeface="Calibri Light"/>
              </a:rPr>
              <a:t>   Godło</a:t>
            </a:r>
            <a:endParaRPr lang="pl-PL" b="1"/>
          </a:p>
        </p:txBody>
      </p:sp>
      <p:pic>
        <p:nvPicPr>
          <p:cNvPr id="4" name="Obraz 4" descr="Obraz zawierający mapa&#10;&#10;Opis wygenerowany automatycznie">
            <a:extLst>
              <a:ext uri="{FF2B5EF4-FFF2-40B4-BE49-F238E27FC236}">
                <a16:creationId xmlns:a16="http://schemas.microsoft.com/office/drawing/2014/main" id="{8ED3092E-9E7F-496F-AB56-C00CA04EE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474" y="2402660"/>
            <a:ext cx="2570312" cy="2884117"/>
          </a:xfrm>
        </p:spPr>
      </p:pic>
      <p:pic>
        <p:nvPicPr>
          <p:cNvPr id="5" name="Obraz 5">
            <a:extLst>
              <a:ext uri="{FF2B5EF4-FFF2-40B4-BE49-F238E27FC236}">
                <a16:creationId xmlns:a16="http://schemas.microsoft.com/office/drawing/2014/main" id="{37E880C8-BFCD-4C48-824F-534170CC3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272" y="2399453"/>
            <a:ext cx="2678743" cy="2883726"/>
          </a:xfrm>
          <a:prstGeom prst="rect">
            <a:avLst/>
          </a:prstGeom>
        </p:spPr>
      </p:pic>
      <p:pic>
        <p:nvPicPr>
          <p:cNvPr id="6" name="Obraz 6" descr="Obraz zawierający tekst, clipart&#10;&#10;Opis wygenerowany automatycznie">
            <a:extLst>
              <a:ext uri="{FF2B5EF4-FFF2-40B4-BE49-F238E27FC236}">
                <a16:creationId xmlns:a16="http://schemas.microsoft.com/office/drawing/2014/main" id="{46ABB84D-93CB-4515-BE72-9BDBF81CB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9293" y="2393320"/>
            <a:ext cx="2737719" cy="288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14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6BE1E-5224-40FA-879E-28B7DFAA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cs typeface="Calibri Light"/>
              </a:rPr>
              <a:t>Podstawowe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97F6C0-8E85-4310-94EF-16ED2AA79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pl-PL" dirty="0">
                <a:ea typeface="+mn-lt"/>
                <a:cs typeface="+mn-lt"/>
              </a:rPr>
              <a:t>Stolica: </a:t>
            </a:r>
            <a:r>
              <a:rPr lang="pl-PL" b="1" dirty="0">
                <a:ea typeface="+mn-lt"/>
                <a:cs typeface="+mn-lt"/>
              </a:rPr>
              <a:t>Rzym (wł. Roma)</a:t>
            </a:r>
            <a:endParaRPr lang="pl-PL" b="1" dirty="0">
              <a:cs typeface="Calibri" panose="020F0502020204030204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Język urzędowy: </a:t>
            </a:r>
            <a:r>
              <a:rPr lang="pl-PL" b="1" dirty="0">
                <a:ea typeface="+mn-lt"/>
                <a:cs typeface="+mn-lt"/>
              </a:rPr>
              <a:t>włoski</a:t>
            </a:r>
            <a:endParaRPr lang="pl-PL" b="1" dirty="0">
              <a:cs typeface="Calibri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Powierzchnia: </a:t>
            </a:r>
            <a:r>
              <a:rPr lang="pl-PL" b="1" dirty="0">
                <a:ea typeface="+mn-lt"/>
                <a:cs typeface="+mn-lt"/>
              </a:rPr>
              <a:t>301.340 km² (wraz z Sardynią i Sycylią)</a:t>
            </a:r>
            <a:endParaRPr lang="pl-PL" b="1" dirty="0">
              <a:cs typeface="Calibri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Liczba ludności: </a:t>
            </a:r>
            <a:r>
              <a:rPr lang="pl-PL" b="1" dirty="0">
                <a:ea typeface="+mn-lt"/>
                <a:cs typeface="+mn-lt"/>
              </a:rPr>
              <a:t>60,36 mln</a:t>
            </a:r>
            <a:endParaRPr lang="pl-PL" b="1" dirty="0">
              <a:cs typeface="Calibri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Największe miasta:</a:t>
            </a:r>
            <a:r>
              <a:rPr lang="pl-PL" b="1" dirty="0">
                <a:ea typeface="+mn-lt"/>
                <a:cs typeface="+mn-lt"/>
              </a:rPr>
              <a:t> Rzym, Mediolan, Neapol, Turyn, Palermo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Waluta: </a:t>
            </a:r>
            <a:r>
              <a:rPr lang="pl-PL" b="1" dirty="0">
                <a:ea typeface="+mn-lt"/>
                <a:cs typeface="+mn-lt"/>
              </a:rPr>
              <a:t>euro, symbol: €</a:t>
            </a:r>
            <a:endParaRPr lang="pl-PL" b="1" dirty="0">
              <a:cs typeface="Calibri"/>
            </a:endParaRPr>
          </a:p>
          <a:p>
            <a:pPr algn="just"/>
            <a:r>
              <a:rPr lang="pl-PL" dirty="0">
                <a:ea typeface="+mn-lt"/>
                <a:cs typeface="+mn-lt"/>
              </a:rPr>
              <a:t>Ustrój polityczny:</a:t>
            </a:r>
            <a:r>
              <a:rPr lang="pl-PL" b="1" dirty="0">
                <a:ea typeface="+mn-lt"/>
                <a:cs typeface="+mn-lt"/>
              </a:rPr>
              <a:t> republika parlamentarna</a:t>
            </a:r>
          </a:p>
          <a:p>
            <a:pPr algn="just"/>
            <a:r>
              <a:rPr lang="pl-PL" dirty="0">
                <a:ea typeface="+mn-lt"/>
                <a:cs typeface="+mn-lt"/>
              </a:rPr>
              <a:t>Data przystąpienia do Unii Europejskiej: </a:t>
            </a:r>
            <a:r>
              <a:rPr lang="pl-PL" b="1" dirty="0">
                <a:ea typeface="+mn-lt"/>
                <a:cs typeface="+mn-lt"/>
              </a:rPr>
              <a:t>25 marca 1957 r.</a:t>
            </a:r>
            <a:endParaRPr lang="pl-PL" b="1" dirty="0">
              <a:cs typeface="Calibri"/>
            </a:endParaRPr>
          </a:p>
          <a:p>
            <a:pPr algn="just"/>
            <a:endParaRPr lang="pl-PL">
              <a:cs typeface="Calibri"/>
            </a:endParaRPr>
          </a:p>
          <a:p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80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A1814A6-86AB-40A0-B5BC-6FD16681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spc="-50" baseline="0" err="1"/>
              <a:t>Stolica</a:t>
            </a:r>
            <a:r>
              <a:rPr lang="en-US" sz="4000" b="1" spc="-50" baseline="0"/>
              <a:t> </a:t>
            </a:r>
            <a:r>
              <a:rPr lang="en-US" sz="4000" b="1" spc="-50" baseline="0" err="1"/>
              <a:t>Włoch</a:t>
            </a:r>
            <a:r>
              <a:rPr lang="en-US" sz="4000" b="1" spc="-50" baseline="0"/>
              <a:t> RZYM</a:t>
            </a:r>
            <a:endParaRPr lang="en-US" sz="4000" b="1">
              <a:cs typeface="Calibri Light" panose="020F0302020204030204"/>
            </a:endParaRP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6C3A11-E027-4592-927A-157C38B94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1" y="2962279"/>
            <a:ext cx="3799425" cy="31432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1800" b="1" dirty="0"/>
              <a:t>Rzym </a:t>
            </a:r>
            <a:r>
              <a:rPr lang="en-US" sz="1800" dirty="0"/>
              <a:t>(</a:t>
            </a:r>
            <a:r>
              <a:rPr lang="en-US" sz="1800" dirty="0" err="1"/>
              <a:t>łac</a:t>
            </a:r>
            <a:r>
              <a:rPr lang="en-US" sz="1800" dirty="0"/>
              <a:t>. Roma) - </a:t>
            </a:r>
            <a:r>
              <a:rPr lang="en-US" sz="1800" dirty="0" err="1"/>
              <a:t>stolica</a:t>
            </a:r>
            <a:r>
              <a:rPr lang="en-US" sz="1800" dirty="0"/>
              <a:t> </a:t>
            </a:r>
            <a:r>
              <a:rPr lang="en-US" sz="1800" dirty="0" err="1"/>
              <a:t>i</a:t>
            </a:r>
            <a:r>
              <a:rPr lang="en-US" sz="1800" dirty="0"/>
              <a:t> </a:t>
            </a:r>
            <a:r>
              <a:rPr lang="en-US" sz="1800" dirty="0" err="1"/>
              <a:t>największe</a:t>
            </a:r>
            <a:r>
              <a:rPr lang="en-US" sz="1800" dirty="0"/>
              <a:t> </a:t>
            </a:r>
            <a:r>
              <a:rPr lang="en-US" sz="1800" dirty="0" err="1"/>
              <a:t>miasto</a:t>
            </a:r>
            <a:r>
              <a:rPr lang="en-US" sz="1800" dirty="0"/>
              <a:t> </a:t>
            </a:r>
            <a:r>
              <a:rPr lang="en-US" sz="1800" dirty="0" err="1"/>
              <a:t>Włoch</a:t>
            </a:r>
            <a:r>
              <a:rPr lang="en-US" sz="1800" dirty="0"/>
              <a:t>, </a:t>
            </a:r>
            <a:r>
              <a:rPr lang="en-US" sz="1800" dirty="0" err="1"/>
              <a:t>położone</a:t>
            </a:r>
            <a:r>
              <a:rPr lang="en-US" sz="1800" dirty="0"/>
              <a:t> w </a:t>
            </a:r>
            <a:r>
              <a:rPr lang="en-US" sz="1800" dirty="0" err="1"/>
              <a:t>środkowej</a:t>
            </a:r>
            <a:r>
              <a:rPr lang="en-US" sz="1800" dirty="0"/>
              <a:t> </a:t>
            </a:r>
            <a:r>
              <a:rPr lang="en-US" sz="1800" dirty="0" err="1"/>
              <a:t>części</a:t>
            </a:r>
            <a:r>
              <a:rPr lang="en-US" sz="1800" dirty="0"/>
              <a:t> </a:t>
            </a:r>
            <a:r>
              <a:rPr lang="en-US" sz="1800" dirty="0" err="1"/>
              <a:t>kraju</a:t>
            </a:r>
            <a:r>
              <a:rPr lang="en-US" sz="1800" dirty="0"/>
              <a:t> </a:t>
            </a:r>
            <a:r>
              <a:rPr lang="en-US" sz="1800" dirty="0" err="1"/>
              <a:t>nad</a:t>
            </a:r>
            <a:r>
              <a:rPr lang="en-US" sz="1800" dirty="0"/>
              <a:t> </a:t>
            </a:r>
            <a:r>
              <a:rPr lang="en-US" sz="1800" dirty="0" err="1"/>
              <a:t>rzeką</a:t>
            </a:r>
            <a:r>
              <a:rPr lang="en-US" sz="1800" dirty="0"/>
              <a:t> Tyber </a:t>
            </a:r>
            <a:r>
              <a:rPr lang="en-US" sz="1800" dirty="0" err="1"/>
              <a:t>i</a:t>
            </a:r>
            <a:r>
              <a:rPr lang="en-US" sz="1800" dirty="0"/>
              <a:t> </a:t>
            </a:r>
            <a:r>
              <a:rPr lang="en-US" sz="1800" dirty="0" err="1"/>
              <a:t>Morzem</a:t>
            </a:r>
            <a:r>
              <a:rPr lang="en-US" sz="1800" dirty="0"/>
              <a:t> </a:t>
            </a:r>
            <a:r>
              <a:rPr lang="en-US" sz="1800" dirty="0" err="1"/>
              <a:t>Śródziemnym</a:t>
            </a:r>
            <a:r>
              <a:rPr lang="en-US" sz="1800" dirty="0"/>
              <a:t>.</a:t>
            </a:r>
            <a:endParaRPr lang="pl-PL" sz="1800" dirty="0">
              <a:cs typeface="Calibri" panose="020F0502020204030204"/>
            </a:endParaRPr>
          </a:p>
          <a:p>
            <a:pPr algn="just"/>
            <a:r>
              <a:rPr lang="en-US" sz="1800" dirty="0">
                <a:cs typeface="Calibri"/>
              </a:rPr>
              <a:t>Ma </a:t>
            </a:r>
            <a:r>
              <a:rPr lang="en-US" sz="1800" dirty="0" err="1">
                <a:cs typeface="Calibri"/>
              </a:rPr>
              <a:t>powierzchnię</a:t>
            </a:r>
            <a:r>
              <a:rPr lang="en-US" sz="1800" dirty="0">
                <a:cs typeface="Calibri"/>
              </a:rPr>
              <a:t> 1287 km </a:t>
            </a:r>
            <a:r>
              <a:rPr lang="en-US" sz="1800" dirty="0" err="1">
                <a:cs typeface="Calibri"/>
              </a:rPr>
              <a:t>i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liczbę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ludności</a:t>
            </a:r>
            <a:r>
              <a:rPr lang="en-US" sz="1800" dirty="0">
                <a:cs typeface="Calibri"/>
              </a:rPr>
              <a:t> 2 828 661. </a:t>
            </a:r>
          </a:p>
          <a:p>
            <a:pPr algn="just"/>
            <a:r>
              <a:rPr lang="en-US" sz="1800" dirty="0" err="1"/>
              <a:t>Trzecie</a:t>
            </a:r>
            <a:r>
              <a:rPr lang="en-US" sz="1800" dirty="0"/>
              <a:t> co do </a:t>
            </a:r>
            <a:r>
              <a:rPr lang="en-US" sz="1800" dirty="0" err="1"/>
              <a:t>wielkości</a:t>
            </a:r>
            <a:r>
              <a:rPr lang="en-US" sz="1800" dirty="0"/>
              <a:t> </a:t>
            </a:r>
            <a:r>
              <a:rPr lang="en-US" sz="1800" dirty="0" err="1"/>
              <a:t>miasto</a:t>
            </a:r>
            <a:r>
              <a:rPr lang="en-US" sz="1800" dirty="0"/>
              <a:t> </a:t>
            </a:r>
            <a:r>
              <a:rPr lang="en-US" sz="1800" dirty="0" err="1"/>
              <a:t>Unii</a:t>
            </a:r>
            <a:r>
              <a:rPr lang="en-US" sz="1800" dirty="0"/>
              <a:t> </a:t>
            </a:r>
            <a:r>
              <a:rPr lang="en-US" sz="1800" dirty="0" err="1"/>
              <a:t>Europejskiej</a:t>
            </a:r>
            <a:r>
              <a:rPr lang="en-US" sz="1800" dirty="0"/>
              <a:t>. </a:t>
            </a:r>
            <a:r>
              <a:rPr lang="en-US" sz="2000" dirty="0"/>
              <a:t> </a:t>
            </a:r>
            <a:endParaRPr lang="en-US" sz="2000"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b="1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b="1"/>
          </a:p>
        </p:txBody>
      </p:sp>
      <p:pic>
        <p:nvPicPr>
          <p:cNvPr id="5" name="Obraz 5" descr="Obraz zawierający tekst, różny, kilka&#10;&#10;Opis wygenerowany automatycznie">
            <a:extLst>
              <a:ext uri="{FF2B5EF4-FFF2-40B4-BE49-F238E27FC236}">
                <a16:creationId xmlns:a16="http://schemas.microsoft.com/office/drawing/2014/main" id="{BB19EDAE-AE46-421B-84E4-CE7769F0103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6815" r="9408" b="-2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3293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994BF2-0892-4E75-BF85-0719B130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cs typeface="Calibri Light"/>
              </a:rPr>
              <a:t>Atrakcje turystyczne</a:t>
            </a:r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422DB5-0266-4F6D-AFE7-57CE86F55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>
                <a:cs typeface="Calibri"/>
              </a:rPr>
              <a:t>KOLOSEUM</a:t>
            </a:r>
          </a:p>
        </p:txBody>
      </p:sp>
      <p:pic>
        <p:nvPicPr>
          <p:cNvPr id="7" name="Obraz 7" descr="Obraz zawierający niebo, budynek, zewnętrzne, stare&#10;&#10;Opis wygenerowany automatycznie">
            <a:extLst>
              <a:ext uri="{FF2B5EF4-FFF2-40B4-BE49-F238E27FC236}">
                <a16:creationId xmlns:a16="http://schemas.microsoft.com/office/drawing/2014/main" id="{B93D0307-47C0-4084-9882-580A18EAEF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39763" y="2575639"/>
            <a:ext cx="5034247" cy="3912487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16FE00B-1F2C-49F0-BFFC-948D284CA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>
                <a:cs typeface="Calibri"/>
              </a:rPr>
              <a:t>PANTEON</a:t>
            </a:r>
          </a:p>
        </p:txBody>
      </p:sp>
      <p:pic>
        <p:nvPicPr>
          <p:cNvPr id="8" name="Obraz 8" descr="Obraz zawierający zewnętrzne, budynek, niebo, droga&#10;&#10;Opis wygenerowany automatycznie">
            <a:extLst>
              <a:ext uri="{FF2B5EF4-FFF2-40B4-BE49-F238E27FC236}">
                <a16:creationId xmlns:a16="http://schemas.microsoft.com/office/drawing/2014/main" id="{757B53C4-2B01-4121-B3EA-12959137054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24044" y="2624082"/>
            <a:ext cx="5473414" cy="3861192"/>
          </a:xfrm>
        </p:spPr>
      </p:pic>
    </p:spTree>
    <p:extLst>
      <p:ext uri="{BB962C8B-B14F-4D97-AF65-F5344CB8AC3E}">
        <p14:creationId xmlns:p14="http://schemas.microsoft.com/office/powerpoint/2010/main" val="143568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D350FC-C5F1-4C08-88C8-54532E65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cs typeface="Calibri Light"/>
              </a:rPr>
              <a:t>Atrakcje turystyczne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1FC86E-5CA6-4304-A6CD-6672E313AC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>
                <a:cs typeface="Calibri"/>
              </a:rPr>
              <a:t>KATEDRA SANTA MARIA DEL FIORE</a:t>
            </a:r>
          </a:p>
        </p:txBody>
      </p:sp>
      <p:pic>
        <p:nvPicPr>
          <p:cNvPr id="7" name="Obraz 7" descr="Obraz zawierający góra, zewnętrzne, budynek, tło&#10;&#10;Opis wygenerowany automatycznie">
            <a:extLst>
              <a:ext uri="{FF2B5EF4-FFF2-40B4-BE49-F238E27FC236}">
                <a16:creationId xmlns:a16="http://schemas.microsoft.com/office/drawing/2014/main" id="{C3482AB3-2949-447E-B60B-4B37D243D5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6931" y="2632869"/>
            <a:ext cx="5143500" cy="3429000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03CED43-BF7F-4CEE-98A9-26C2D1860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>
                <a:cs typeface="Calibri"/>
              </a:rPr>
              <a:t>KRZYWA WIEŻA W PIZIE</a:t>
            </a:r>
          </a:p>
        </p:txBody>
      </p:sp>
      <p:pic>
        <p:nvPicPr>
          <p:cNvPr id="8" name="Obraz 8" descr="Obraz zawierający niebo, trawa, zewnętrzne, budynek&#10;&#10;Opis wygenerowany automatycznie">
            <a:extLst>
              <a:ext uri="{FF2B5EF4-FFF2-40B4-BE49-F238E27FC236}">
                <a16:creationId xmlns:a16="http://schemas.microsoft.com/office/drawing/2014/main" id="{26844FC1-8491-4F5D-9490-AA653FA9FE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514899" y="2632030"/>
            <a:ext cx="2576232" cy="3430679"/>
          </a:xfrm>
        </p:spPr>
      </p:pic>
    </p:spTree>
    <p:extLst>
      <p:ext uri="{BB962C8B-B14F-4D97-AF65-F5344CB8AC3E}">
        <p14:creationId xmlns:p14="http://schemas.microsoft.com/office/powerpoint/2010/main" val="82765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44056F-D99A-421E-86EF-05126921E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cs typeface="Calibri Light"/>
              </a:rPr>
              <a:t>Atrakcje turystyczne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D95832-3B5E-4AC4-805E-26A51721AC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>
                <a:cs typeface="Calibri"/>
              </a:rPr>
              <a:t>FONTANNA DI TREVI</a:t>
            </a:r>
          </a:p>
        </p:txBody>
      </p:sp>
      <p:pic>
        <p:nvPicPr>
          <p:cNvPr id="7" name="Obraz 7" descr="Obraz zawierający budynek, zewnętrzne, niebo, budynek administracji publicznej&#10;&#10;Opis wygenerowany automatycznie">
            <a:extLst>
              <a:ext uri="{FF2B5EF4-FFF2-40B4-BE49-F238E27FC236}">
                <a16:creationId xmlns:a16="http://schemas.microsoft.com/office/drawing/2014/main" id="{3F4E0EC7-5C47-4BFB-8C15-1B5AD4DCC9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6931" y="2632869"/>
            <a:ext cx="5143500" cy="3429000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B0963E0-9C48-41C2-8D7F-C379D1C83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>
                <a:cs typeface="Calibri" panose="020F0502020204030204"/>
              </a:rPr>
              <a:t>FORUM ROMANUM</a:t>
            </a:r>
          </a:p>
        </p:txBody>
      </p:sp>
      <p:pic>
        <p:nvPicPr>
          <p:cNvPr id="8" name="Obraz 8" descr="Obraz zawierający trawa, zewnętrzne, budynek, niebo&#10;&#10;Opis wygenerowany automatycznie">
            <a:extLst>
              <a:ext uri="{FF2B5EF4-FFF2-40B4-BE49-F238E27FC236}">
                <a16:creationId xmlns:a16="http://schemas.microsoft.com/office/drawing/2014/main" id="{D51E10BA-9C02-4C46-B8B8-DA37469E44C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92044" y="2632869"/>
            <a:ext cx="5143500" cy="3429000"/>
          </a:xfrm>
        </p:spPr>
      </p:pic>
    </p:spTree>
    <p:extLst>
      <p:ext uri="{BB962C8B-B14F-4D97-AF65-F5344CB8AC3E}">
        <p14:creationId xmlns:p14="http://schemas.microsoft.com/office/powerpoint/2010/main" val="10019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E8B49E-43B1-4495-89AC-740148C5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>
                <a:cs typeface="Calibri Light"/>
              </a:rPr>
              <a:t>Atrakcje turystyczne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80905EE-DCBB-457C-8567-40AAB10F5F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>
                <a:cs typeface="Calibri"/>
              </a:rPr>
              <a:t>WENECJA</a:t>
            </a:r>
          </a:p>
        </p:txBody>
      </p:sp>
      <p:pic>
        <p:nvPicPr>
          <p:cNvPr id="7" name="Obraz 7" descr="Obraz zawierający tekst, budynek, zewnętrzne, woda&#10;&#10;Opis wygenerowany automatycznie">
            <a:extLst>
              <a:ext uri="{FF2B5EF4-FFF2-40B4-BE49-F238E27FC236}">
                <a16:creationId xmlns:a16="http://schemas.microsoft.com/office/drawing/2014/main" id="{E0ABC2A4-E239-4595-81AB-755B9D2E8C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684" y="2699266"/>
            <a:ext cx="5309906" cy="3363443"/>
          </a:xfrm>
        </p:spPr>
      </p:pic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BFEF8E-ADA3-41A3-B7EE-E14E8798A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>
                <a:cs typeface="Calibri"/>
              </a:rPr>
              <a:t>TOSKANIA</a:t>
            </a:r>
          </a:p>
        </p:txBody>
      </p:sp>
      <p:pic>
        <p:nvPicPr>
          <p:cNvPr id="8" name="Obraz 8" descr="Obraz zawierający tekst, trawa, zewnętrzne, przyroda&#10;&#10;Opis wygenerowany automatycznie">
            <a:extLst>
              <a:ext uri="{FF2B5EF4-FFF2-40B4-BE49-F238E27FC236}">
                <a16:creationId xmlns:a16="http://schemas.microsoft.com/office/drawing/2014/main" id="{9CB877C8-FE84-47DD-9446-946B6B645FB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33519" y="2702627"/>
            <a:ext cx="5017433" cy="3356721"/>
          </a:xfrm>
        </p:spPr>
      </p:pic>
    </p:spTree>
    <p:extLst>
      <p:ext uri="{BB962C8B-B14F-4D97-AF65-F5344CB8AC3E}">
        <p14:creationId xmlns:p14="http://schemas.microsoft.com/office/powerpoint/2010/main" val="109798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5338E0-103F-4CC1-9D41-8D5E424F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52" y="1522604"/>
            <a:ext cx="3150129" cy="154442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Kuchnia włoska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518649"/>
            <a:ext cx="1128382" cy="847206"/>
            <a:chOff x="8183879" y="1000124"/>
            <a:chExt cx="1562267" cy="1172973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69D048B-87C3-45E6-AE72-333977FEE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0450" y="3067026"/>
            <a:ext cx="3150131" cy="32723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SPAGHETTI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PIZZA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LASANGE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2000"/>
              <a:t>TIRAMISU</a:t>
            </a:r>
          </a:p>
        </p:txBody>
      </p:sp>
      <p:pic>
        <p:nvPicPr>
          <p:cNvPr id="7" name="Obraz 7" descr="Obraz zawierający żywność, naczynie, pizza, świeże&#10;&#10;Opis wygenerowany automatycznie">
            <a:extLst>
              <a:ext uri="{FF2B5EF4-FFF2-40B4-BE49-F238E27FC236}">
                <a16:creationId xmlns:a16="http://schemas.microsoft.com/office/drawing/2014/main" id="{5E48C0C2-3AB4-43D7-B985-5B034FB99F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13" r="15878" b="-2"/>
          <a:stretch/>
        </p:blipFill>
        <p:spPr>
          <a:xfrm>
            <a:off x="4601056" y="10"/>
            <a:ext cx="3749040" cy="3383270"/>
          </a:xfrm>
          <a:prstGeom prst="rect">
            <a:avLst/>
          </a:prstGeom>
        </p:spPr>
      </p:pic>
      <p:pic>
        <p:nvPicPr>
          <p:cNvPr id="5" name="Obraz 5" descr="Obraz zawierający żywność, stół, talerz, naczynie&#10;&#10;Opis wygenerowany automatycznie">
            <a:extLst>
              <a:ext uri="{FF2B5EF4-FFF2-40B4-BE49-F238E27FC236}">
                <a16:creationId xmlns:a16="http://schemas.microsoft.com/office/drawing/2014/main" id="{A18411E7-1EEA-4582-8BDF-C265AB0400B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28880" r="6668" b="-1"/>
          <a:stretch/>
        </p:blipFill>
        <p:spPr>
          <a:xfrm>
            <a:off x="8442960" y="10"/>
            <a:ext cx="3749040" cy="3383270"/>
          </a:xfrm>
          <a:prstGeom prst="rect">
            <a:avLst/>
          </a:prstGeom>
        </p:spPr>
      </p:pic>
      <p:pic>
        <p:nvPicPr>
          <p:cNvPr id="6" name="Obraz 6" descr="Obraz zawierający pizza, żywność, naczynie, plasterek&#10;&#10;Opis wygenerowany automatycznie">
            <a:extLst>
              <a:ext uri="{FF2B5EF4-FFF2-40B4-BE49-F238E27FC236}">
                <a16:creationId xmlns:a16="http://schemas.microsoft.com/office/drawing/2014/main" id="{5C5E1312-7689-4129-89D8-C2A19CB691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1888" r="16059" b="2"/>
          <a:stretch/>
        </p:blipFill>
        <p:spPr>
          <a:xfrm>
            <a:off x="4601056" y="3474722"/>
            <a:ext cx="3749040" cy="3383279"/>
          </a:xfrm>
          <a:prstGeom prst="rect">
            <a:avLst/>
          </a:prstGeom>
        </p:spPr>
      </p:pic>
      <p:pic>
        <p:nvPicPr>
          <p:cNvPr id="8" name="Obraz 8" descr="Obraz zawierający tort, część, żywność, plasterek&#10;&#10;Opis wygenerowany automatycznie">
            <a:extLst>
              <a:ext uri="{FF2B5EF4-FFF2-40B4-BE49-F238E27FC236}">
                <a16:creationId xmlns:a16="http://schemas.microsoft.com/office/drawing/2014/main" id="{CE638F79-9CFE-42D8-988A-8643321B577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420" r="12841" b="1"/>
          <a:stretch/>
        </p:blipFill>
        <p:spPr>
          <a:xfrm>
            <a:off x="8442960" y="3474719"/>
            <a:ext cx="374904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17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10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Office Theme</vt:lpstr>
      <vt:lpstr>WŁOCHY - ITALIA</vt:lpstr>
      <vt:lpstr> Mapa                       Flaga                     Godło</vt:lpstr>
      <vt:lpstr>Podstawowe informacje</vt:lpstr>
      <vt:lpstr>Stolica Włoch RZYM</vt:lpstr>
      <vt:lpstr>Atrakcje turystyczne</vt:lpstr>
      <vt:lpstr>Atrakcje turystyczne</vt:lpstr>
      <vt:lpstr>Atrakcje turystyczne</vt:lpstr>
      <vt:lpstr>Atrakcje turystyczne</vt:lpstr>
      <vt:lpstr>Kuchnia włoska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30</cp:revision>
  <dcterms:created xsi:type="dcterms:W3CDTF">2021-04-29T12:01:48Z</dcterms:created>
  <dcterms:modified xsi:type="dcterms:W3CDTF">2021-05-04T06:06:51Z</dcterms:modified>
</cp:coreProperties>
</file>